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686" r:id="rId2"/>
    <p:sldMasterId id="2147483699" r:id="rId3"/>
  </p:sldMasterIdLst>
  <p:notesMasterIdLst>
    <p:notesMasterId r:id="rId62"/>
  </p:notesMasterIdLst>
  <p:sldIdLst>
    <p:sldId id="361" r:id="rId4"/>
    <p:sldId id="444" r:id="rId5"/>
    <p:sldId id="442" r:id="rId6"/>
    <p:sldId id="443" r:id="rId7"/>
    <p:sldId id="431" r:id="rId8"/>
    <p:sldId id="432" r:id="rId9"/>
    <p:sldId id="434" r:id="rId10"/>
    <p:sldId id="435" r:id="rId11"/>
    <p:sldId id="436" r:id="rId12"/>
    <p:sldId id="445" r:id="rId13"/>
    <p:sldId id="433" r:id="rId14"/>
    <p:sldId id="446" r:id="rId15"/>
    <p:sldId id="460" r:id="rId16"/>
    <p:sldId id="448" r:id="rId17"/>
    <p:sldId id="447" r:id="rId18"/>
    <p:sldId id="461" r:id="rId19"/>
    <p:sldId id="462" r:id="rId20"/>
    <p:sldId id="464" r:id="rId21"/>
    <p:sldId id="465" r:id="rId22"/>
    <p:sldId id="467" r:id="rId23"/>
    <p:sldId id="468" r:id="rId24"/>
    <p:sldId id="469" r:id="rId25"/>
    <p:sldId id="470" r:id="rId26"/>
    <p:sldId id="472" r:id="rId27"/>
    <p:sldId id="514" r:id="rId28"/>
    <p:sldId id="473" r:id="rId29"/>
    <p:sldId id="515" r:id="rId30"/>
    <p:sldId id="475" r:id="rId31"/>
    <p:sldId id="476" r:id="rId32"/>
    <p:sldId id="477" r:id="rId33"/>
    <p:sldId id="479" r:id="rId34"/>
    <p:sldId id="516" r:id="rId35"/>
    <p:sldId id="480" r:id="rId36"/>
    <p:sldId id="481" r:id="rId37"/>
    <p:sldId id="518" r:id="rId38"/>
    <p:sldId id="483" r:id="rId39"/>
    <p:sldId id="484" r:id="rId40"/>
    <p:sldId id="486" r:id="rId41"/>
    <p:sldId id="487" r:id="rId42"/>
    <p:sldId id="489" r:id="rId43"/>
    <p:sldId id="491" r:id="rId44"/>
    <p:sldId id="493" r:id="rId45"/>
    <p:sldId id="494" r:id="rId46"/>
    <p:sldId id="495" r:id="rId47"/>
    <p:sldId id="496" r:id="rId48"/>
    <p:sldId id="497" r:id="rId49"/>
    <p:sldId id="499" r:id="rId50"/>
    <p:sldId id="500" r:id="rId51"/>
    <p:sldId id="501" r:id="rId52"/>
    <p:sldId id="502" r:id="rId53"/>
    <p:sldId id="504" r:id="rId54"/>
    <p:sldId id="505" r:id="rId55"/>
    <p:sldId id="506" r:id="rId56"/>
    <p:sldId id="508" r:id="rId57"/>
    <p:sldId id="509" r:id="rId58"/>
    <p:sldId id="511" r:id="rId59"/>
    <p:sldId id="517" r:id="rId60"/>
    <p:sldId id="513" r:id="rId6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7" userDrawn="1">
          <p15:clr>
            <a:srgbClr val="A4A3A4"/>
          </p15:clr>
        </p15:guide>
        <p15:guide id="2" pos="249" userDrawn="1">
          <p15:clr>
            <a:srgbClr val="A4A3A4"/>
          </p15:clr>
        </p15:guide>
        <p15:guide id="3" orient="horz" pos="36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404040"/>
    <a:srgbClr val="4B73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0" autoAdjust="0"/>
    <p:restoredTop sz="57636" autoAdjust="0"/>
  </p:normalViewPr>
  <p:slideViewPr>
    <p:cSldViewPr snapToGrid="0" showGuides="1">
      <p:cViewPr varScale="1">
        <p:scale>
          <a:sx n="42" d="100"/>
          <a:sy n="42" d="100"/>
        </p:scale>
        <p:origin x="2436" y="54"/>
      </p:cViewPr>
      <p:guideLst>
        <p:guide orient="horz" pos="777"/>
        <p:guide pos="249"/>
        <p:guide orient="horz" pos="3634"/>
      </p:guideLst>
    </p:cSldViewPr>
  </p:slideViewPr>
  <p:notesTextViewPr>
    <p:cViewPr>
      <p:scale>
        <a:sx n="1" d="1"/>
        <a:sy n="1" d="1"/>
      </p:scale>
      <p:origin x="0" y="-1188"/>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3758B0-A32B-40E1-9214-4FAA4A031E56}" type="datetimeFigureOut">
              <a:rPr lang="zh-CN" altLang="en-US" smtClean="0"/>
              <a:t>2019/10/22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A65BA-B9FA-4A5C-BA05-B674235F785D}" type="slidenum">
              <a:rPr lang="zh-CN" altLang="en-US" smtClean="0"/>
              <a:t>‹#›</a:t>
            </a:fld>
            <a:endParaRPr lang="zh-CN" altLang="en-US"/>
          </a:p>
        </p:txBody>
      </p:sp>
    </p:spTree>
    <p:extLst>
      <p:ext uri="{BB962C8B-B14F-4D97-AF65-F5344CB8AC3E}">
        <p14:creationId xmlns:p14="http://schemas.microsoft.com/office/powerpoint/2010/main" val="222330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用户请求</a:t>
            </a:r>
            <a:r>
              <a:rPr lang="en-US" altLang="zh-CN" dirty="0" smtClean="0"/>
              <a:t>X</a:t>
            </a:r>
            <a:r>
              <a:rPr lang="zh-CN" altLang="en-US" dirty="0" smtClean="0"/>
              <a:t>，希望得到</a:t>
            </a:r>
            <a:r>
              <a:rPr lang="en-US" altLang="zh-CN" dirty="0" smtClean="0"/>
              <a:t>X</a:t>
            </a:r>
            <a:r>
              <a:rPr lang="zh-CN" altLang="en-US" dirty="0" smtClean="0"/>
              <a:t>的应答。</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5</a:t>
            </a:fld>
            <a:endParaRPr lang="zh-CN" altLang="en-US"/>
          </a:p>
        </p:txBody>
      </p:sp>
    </p:spTree>
    <p:extLst>
      <p:ext uri="{BB962C8B-B14F-4D97-AF65-F5344CB8AC3E}">
        <p14:creationId xmlns:p14="http://schemas.microsoft.com/office/powerpoint/2010/main" val="985379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Google</a:t>
            </a:r>
            <a:r>
              <a:rPr lang="zh-CN" altLang="en-US" dirty="0" smtClean="0"/>
              <a:t>最重要的产品是搜索引擎，由于规模庞大，调试工作异常复杂。当用户请求延时过长时，工程师无法找到原因，但通过</a:t>
            </a:r>
            <a:r>
              <a:rPr lang="en-US" altLang="zh-CN" dirty="0" err="1" smtClean="0"/>
              <a:t>Drapper</a:t>
            </a:r>
            <a:r>
              <a:rPr lang="zh-CN" altLang="en-US" dirty="0" smtClean="0"/>
              <a:t>能发现关键网络路径上的网络延迟有很大的关系。</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14</a:t>
            </a:fld>
            <a:endParaRPr lang="zh-CN" altLang="en-US"/>
          </a:p>
        </p:txBody>
      </p:sp>
    </p:spTree>
    <p:extLst>
      <p:ext uri="{BB962C8B-B14F-4D97-AF65-F5344CB8AC3E}">
        <p14:creationId xmlns:p14="http://schemas.microsoft.com/office/powerpoint/2010/main" val="2744807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smtClean="0"/>
              <a:t>3</a:t>
            </a:r>
            <a:r>
              <a:rPr lang="zh-CN" altLang="en-US" dirty="0" smtClean="0"/>
              <a:t>）</a:t>
            </a:r>
            <a:r>
              <a:rPr lang="en-US" altLang="zh-CN" dirty="0" smtClean="0"/>
              <a:t>Google</a:t>
            </a:r>
            <a:r>
              <a:rPr lang="zh-CN" altLang="en-US" dirty="0" smtClean="0"/>
              <a:t>后台服务之间需要相互调用，当出现故障时，需要确定该时刻那些服务是相互依存的。</a:t>
            </a:r>
            <a:endParaRPr lang="en-US" altLang="zh-CN" dirty="0" smtClean="0"/>
          </a:p>
          <a:p>
            <a:r>
              <a:rPr lang="zh-CN" altLang="en-US" dirty="0" smtClean="0"/>
              <a:t>（</a:t>
            </a:r>
            <a:r>
              <a:rPr lang="en-US" altLang="zh-CN" dirty="0" smtClean="0"/>
              <a:t>4</a:t>
            </a:r>
            <a:r>
              <a:rPr lang="zh-CN" altLang="en-US" dirty="0" smtClean="0"/>
              <a:t>）出问题时，可以快速定位占用网络资源最多的几个服务</a:t>
            </a:r>
            <a:endParaRPr lang="en-US" altLang="zh-CN" dirty="0" smtClean="0"/>
          </a:p>
          <a:p>
            <a:r>
              <a:rPr lang="zh-CN" altLang="en-US" dirty="0" smtClean="0"/>
              <a:t>（</a:t>
            </a:r>
            <a:r>
              <a:rPr lang="en-US" altLang="zh-CN" dirty="0" smtClean="0"/>
              <a:t>5</a:t>
            </a:r>
            <a:r>
              <a:rPr lang="zh-CN" altLang="en-US" dirty="0" smtClean="0"/>
              <a:t>）</a:t>
            </a:r>
            <a:r>
              <a:rPr lang="en-US" altLang="zh-CN" dirty="0" smtClean="0"/>
              <a:t>Google</a:t>
            </a:r>
            <a:r>
              <a:rPr lang="zh-CN" altLang="en-US" dirty="0" smtClean="0"/>
              <a:t>中很多存储系统都是由多个相对独立且复杂层次的分布式架构组成，这样的复杂架构总，希望了解端用户的资源消耗非常复杂。例如，</a:t>
            </a:r>
            <a:r>
              <a:rPr lang="en-US" altLang="zh-CN" dirty="0" err="1" smtClean="0"/>
              <a:t>bigtable</a:t>
            </a:r>
            <a:r>
              <a:rPr lang="zh-CN" altLang="en-US" dirty="0" smtClean="0"/>
              <a:t>的单元引起</a:t>
            </a:r>
            <a:r>
              <a:rPr lang="en-US" altLang="zh-CN" dirty="0" smtClean="0"/>
              <a:t>GFS</a:t>
            </a:r>
            <a:r>
              <a:rPr lang="zh-CN" altLang="en-US" dirty="0" smtClean="0"/>
              <a:t>高流量可能是一个或者几个用户产生。</a:t>
            </a:r>
            <a:endParaRPr lang="en-US" altLang="zh-CN" dirty="0" smtClean="0"/>
          </a:p>
          <a:p>
            <a:r>
              <a:rPr lang="zh-CN" altLang="en-US" dirty="0" smtClean="0"/>
              <a:t>（</a:t>
            </a:r>
            <a:r>
              <a:rPr lang="en-US" altLang="zh-CN" dirty="0" smtClean="0"/>
              <a:t>6</a:t>
            </a:r>
            <a:r>
              <a:rPr lang="zh-CN" altLang="en-US" dirty="0" smtClean="0"/>
              <a:t>）“火拼”指处于危险状态的分布式系统的代表性活动。“火拼”中的用户需要访问最新的数据，</a:t>
            </a:r>
            <a:r>
              <a:rPr lang="zh-CN" altLang="en-US" sz="1200" dirty="0" smtClean="0">
                <a:solidFill>
                  <a:schemeClr val="tx1">
                    <a:lumMod val="75000"/>
                    <a:lumOff val="25000"/>
                  </a:schemeClr>
                </a:solidFill>
              </a:rPr>
              <a:t>可以通过和</a:t>
            </a:r>
            <a:r>
              <a:rPr lang="en-US" altLang="zh-CN" sz="1200" dirty="0" smtClean="0">
                <a:solidFill>
                  <a:schemeClr val="tx1">
                    <a:lumMod val="75000"/>
                    <a:lumOff val="25000"/>
                  </a:schemeClr>
                </a:solidFill>
              </a:rPr>
              <a:t>Dapper</a:t>
            </a:r>
            <a:r>
              <a:rPr lang="zh-CN" altLang="en-US" sz="1200" dirty="0" smtClean="0">
                <a:solidFill>
                  <a:schemeClr val="tx1">
                    <a:lumMod val="75000"/>
                    <a:lumOff val="25000"/>
                  </a:schemeClr>
                </a:solidFill>
              </a:rPr>
              <a:t>守护进程的直接通信，将所需的最新数据汇总在一起 。</a:t>
            </a:r>
            <a:endParaRPr lang="en-US" altLang="zh-CN" sz="1200" dirty="0" smtClean="0">
              <a:solidFill>
                <a:schemeClr val="tx1">
                  <a:lumMod val="75000"/>
                  <a:lumOff val="25000"/>
                </a:schemeClr>
              </a:solidFill>
            </a:endParaRPr>
          </a:p>
          <a:p>
            <a:endParaRPr lang="en-US" altLang="zh-CN" sz="1200" dirty="0" smtClean="0">
              <a:solidFill>
                <a:schemeClr val="tx1">
                  <a:lumMod val="75000"/>
                  <a:lumOff val="25000"/>
                </a:schemeClr>
              </a:solidFill>
            </a:endParaRPr>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15</a:t>
            </a:fld>
            <a:endParaRPr lang="zh-CN" altLang="en-US"/>
          </a:p>
        </p:txBody>
      </p:sp>
    </p:spTree>
    <p:extLst>
      <p:ext uri="{BB962C8B-B14F-4D97-AF65-F5344CB8AC3E}">
        <p14:creationId xmlns:p14="http://schemas.microsoft.com/office/powerpoint/2010/main" val="3984146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16</a:t>
            </a:fld>
            <a:endParaRPr lang="zh-CN" altLang="en-US"/>
          </a:p>
        </p:txBody>
      </p:sp>
    </p:spTree>
    <p:extLst>
      <p:ext uri="{BB962C8B-B14F-4D97-AF65-F5344CB8AC3E}">
        <p14:creationId xmlns:p14="http://schemas.microsoft.com/office/powerpoint/2010/main" val="2098337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随着移动互联网的发展，数据种类和应用需求的爆炸式增长，在很多应用领域，</a:t>
            </a:r>
            <a:r>
              <a:rPr lang="en-US" altLang="zh-CN" dirty="0" err="1" smtClean="0"/>
              <a:t>MapReduce</a:t>
            </a:r>
            <a:r>
              <a:rPr lang="zh-CN" altLang="en-US" dirty="0" smtClean="0"/>
              <a:t>批处理框架已经不太适应。</a:t>
            </a:r>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17</a:t>
            </a:fld>
            <a:endParaRPr lang="zh-CN" altLang="en-US"/>
          </a:p>
        </p:txBody>
      </p:sp>
    </p:spTree>
    <p:extLst>
      <p:ext uri="{BB962C8B-B14F-4D97-AF65-F5344CB8AC3E}">
        <p14:creationId xmlns:p14="http://schemas.microsoft.com/office/powerpoint/2010/main" val="95921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在实时数据交互，类似于传统</a:t>
            </a:r>
            <a:r>
              <a:rPr lang="en-US" altLang="zh-CN" dirty="0" smtClean="0"/>
              <a:t>SQL</a:t>
            </a:r>
            <a:r>
              <a:rPr lang="zh-CN" altLang="en-US" dirty="0" smtClean="0"/>
              <a:t>查询，在用户可接受的时间，系统返回结果。</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18</a:t>
            </a:fld>
            <a:endParaRPr lang="zh-CN" altLang="en-US"/>
          </a:p>
        </p:txBody>
      </p:sp>
    </p:spTree>
    <p:extLst>
      <p:ext uri="{BB962C8B-B14F-4D97-AF65-F5344CB8AC3E}">
        <p14:creationId xmlns:p14="http://schemas.microsoft.com/office/powerpoint/2010/main" val="3494607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Dremel</a:t>
            </a:r>
            <a:r>
              <a:rPr lang="zh-CN" altLang="en-US" dirty="0" smtClean="0"/>
              <a:t>不开源，但可以</a:t>
            </a:r>
            <a:r>
              <a:rPr lang="en-US" altLang="zh-CN" dirty="0" err="1" smtClean="0"/>
              <a:t>Dremel</a:t>
            </a:r>
            <a:r>
              <a:rPr lang="zh-CN" altLang="en-US" dirty="0" smtClean="0"/>
              <a:t>向用户提供</a:t>
            </a:r>
            <a:r>
              <a:rPr lang="en-US" altLang="zh-CN" dirty="0" err="1" smtClean="0"/>
              <a:t>BigQuery</a:t>
            </a:r>
            <a:r>
              <a:rPr lang="zh-CN" altLang="en-US" dirty="0" smtClean="0"/>
              <a:t>服务。</a:t>
            </a:r>
            <a:r>
              <a:rPr lang="en-US" altLang="zh-CN" dirty="0" smtClean="0"/>
              <a:t>Apache</a:t>
            </a:r>
            <a:r>
              <a:rPr lang="zh-CN" altLang="en-US" dirty="0" smtClean="0"/>
              <a:t>的</a:t>
            </a:r>
            <a:r>
              <a:rPr lang="en-US" altLang="zh-CN" dirty="0" smtClean="0"/>
              <a:t>Drill</a:t>
            </a:r>
            <a:r>
              <a:rPr lang="zh-CN" altLang="en-US" dirty="0" smtClean="0"/>
              <a:t>开源</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pPr/>
              <a:t>19</a:t>
            </a:fld>
            <a:endParaRPr lang="zh-CN" altLang="en-US"/>
          </a:p>
        </p:txBody>
      </p:sp>
    </p:spTree>
    <p:extLst>
      <p:ext uri="{BB962C8B-B14F-4D97-AF65-F5344CB8AC3E}">
        <p14:creationId xmlns:p14="http://schemas.microsoft.com/office/powerpoint/2010/main" val="313830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Google</a:t>
            </a:r>
            <a:r>
              <a:rPr lang="zh-CN" altLang="en-US" dirty="0" smtClean="0"/>
              <a:t>要实现不同平台之间进行数据交互处理，需要有两个技术支撑。</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20</a:t>
            </a:fld>
            <a:endParaRPr lang="zh-CN" altLang="en-US"/>
          </a:p>
        </p:txBody>
      </p:sp>
    </p:spTree>
    <p:extLst>
      <p:ext uri="{BB962C8B-B14F-4D97-AF65-F5344CB8AC3E}">
        <p14:creationId xmlns:p14="http://schemas.microsoft.com/office/powerpoint/2010/main" val="648213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Google</a:t>
            </a:r>
            <a:r>
              <a:rPr lang="zh-CN" altLang="en-US" dirty="0" smtClean="0"/>
              <a:t>中的数据是一种松散的扁平的结构，传统的关系型数据模型无法满足要求，但嵌套的数据模型能很好解决这一问题。</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21</a:t>
            </a:fld>
            <a:endParaRPr lang="zh-CN" altLang="en-US"/>
          </a:p>
        </p:txBody>
      </p:sp>
    </p:spTree>
    <p:extLst>
      <p:ext uri="{BB962C8B-B14F-4D97-AF65-F5344CB8AC3E}">
        <p14:creationId xmlns:p14="http://schemas.microsoft.com/office/powerpoint/2010/main" val="1693446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l-GR" altLang="zh-CN" dirty="0" smtClean="0"/>
              <a:t>Τ</a:t>
            </a:r>
            <a:r>
              <a:rPr lang="zh-CN" altLang="en-US" dirty="0" smtClean="0"/>
              <a:t>可以是原子类型，也可以是记录类型。</a:t>
            </a:r>
            <a:endParaRPr lang="en-US" altLang="zh-CN" dirty="0" smtClean="0"/>
          </a:p>
          <a:p>
            <a:r>
              <a:rPr lang="en-US" altLang="zh-CN" dirty="0" smtClean="0"/>
              <a:t>Ai</a:t>
            </a:r>
            <a:r>
              <a:rPr lang="zh-CN" altLang="en-US" dirty="0" smtClean="0"/>
              <a:t>代表该记录性数据的名称。</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22</a:t>
            </a:fld>
            <a:endParaRPr lang="zh-CN" altLang="en-US"/>
          </a:p>
        </p:txBody>
      </p:sp>
    </p:spTree>
    <p:extLst>
      <p:ext uri="{BB962C8B-B14F-4D97-AF65-F5344CB8AC3E}">
        <p14:creationId xmlns:p14="http://schemas.microsoft.com/office/powerpoint/2010/main" val="4122727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r1</a:t>
            </a:r>
            <a:r>
              <a:rPr lang="zh-CN" altLang="en-US" dirty="0" smtClean="0"/>
              <a:t>和</a:t>
            </a:r>
            <a:r>
              <a:rPr lang="en-US" altLang="zh-CN" dirty="0" smtClean="0"/>
              <a:t>r2</a:t>
            </a:r>
            <a:r>
              <a:rPr lang="zh-CN" altLang="en-US" dirty="0" smtClean="0"/>
              <a:t>是符合该模式的两条记录</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23</a:t>
            </a:fld>
            <a:endParaRPr lang="zh-CN" altLang="en-US"/>
          </a:p>
        </p:txBody>
      </p:sp>
    </p:spTree>
    <p:extLst>
      <p:ext uri="{BB962C8B-B14F-4D97-AF65-F5344CB8AC3E}">
        <p14:creationId xmlns:p14="http://schemas.microsoft.com/office/powerpoint/2010/main" val="222834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谷歌公司工程师采用注释的技术方案，即利用应用程序或中间件给每条记录赋予一个全局的标识符，这样就可以把消息串联起来。</a:t>
            </a:r>
            <a:endParaRPr lang="en-US" altLang="zh-CN" dirty="0" smtClean="0"/>
          </a:p>
          <a:p>
            <a:r>
              <a:rPr lang="zh-CN" altLang="en-US" dirty="0" smtClean="0"/>
              <a:t>监控树就是与特定事件相关联的所有消息，并以树的形式呈现，一个监控树有一个</a:t>
            </a:r>
            <a:r>
              <a:rPr lang="en-US" altLang="zh-CN" dirty="0" smtClean="0"/>
              <a:t>id</a:t>
            </a:r>
            <a:r>
              <a:rPr lang="zh-CN" altLang="en-US" dirty="0" smtClean="0"/>
              <a:t>。</a:t>
            </a:r>
            <a:endParaRPr lang="en-US" altLang="zh-CN" dirty="0" smtClean="0"/>
          </a:p>
          <a:p>
            <a:r>
              <a:rPr lang="zh-CN" altLang="en-US" dirty="0" smtClean="0"/>
              <a:t>树的每个节点称为区间，实际上是一条消息记录。每个区间包括：区间名、区间</a:t>
            </a:r>
            <a:r>
              <a:rPr lang="en-US" altLang="zh-CN" dirty="0" smtClean="0"/>
              <a:t>(Span)id</a:t>
            </a:r>
            <a:r>
              <a:rPr lang="zh-CN" altLang="en-US" dirty="0" smtClean="0"/>
              <a:t>、父</a:t>
            </a:r>
            <a:r>
              <a:rPr lang="en-US" altLang="zh-CN" dirty="0" smtClean="0"/>
              <a:t>id</a:t>
            </a:r>
            <a:r>
              <a:rPr lang="zh-CN" altLang="en-US" dirty="0" smtClean="0"/>
              <a:t>、监控</a:t>
            </a:r>
            <a:r>
              <a:rPr lang="en-US" altLang="zh-CN" dirty="0" smtClean="0"/>
              <a:t>(Trace)id</a:t>
            </a:r>
            <a:r>
              <a:rPr lang="zh-CN" altLang="en-US" dirty="0" smtClean="0"/>
              <a:t>，</a:t>
            </a:r>
            <a:r>
              <a:rPr lang="en-US" altLang="zh-CN" dirty="0" smtClean="0"/>
              <a:t>Frontend Request</a:t>
            </a:r>
            <a:r>
              <a:rPr lang="zh-CN" altLang="en-US" dirty="0" smtClean="0"/>
              <a:t>：根区间。</a:t>
            </a:r>
            <a:endParaRPr lang="en-US" altLang="zh-CN" dirty="0" smtClean="0"/>
          </a:p>
          <a:p>
            <a:r>
              <a:rPr lang="zh-CN" altLang="en-US" dirty="0" smtClean="0"/>
              <a:t>区间长度包括了区间的开始和结束时间信息。</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6</a:t>
            </a:fld>
            <a:endParaRPr lang="zh-CN" altLang="en-US"/>
          </a:p>
        </p:txBody>
      </p:sp>
    </p:spTree>
    <p:extLst>
      <p:ext uri="{BB962C8B-B14F-4D97-AF65-F5344CB8AC3E}">
        <p14:creationId xmlns:p14="http://schemas.microsoft.com/office/powerpoint/2010/main" val="4215610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r</a:t>
            </a:r>
            <a:r>
              <a:rPr lang="zh-CN" altLang="en-US" sz="1200" b="1" i="0" kern="1200" smtClean="0">
                <a:solidFill>
                  <a:schemeClr val="tx1"/>
                </a:solidFill>
                <a:effectLst/>
                <a:latin typeface="+mn-lt"/>
                <a:ea typeface="+mn-ea"/>
                <a:cs typeface="+mn-cs"/>
              </a:rPr>
              <a:t>是重复深度（</a:t>
            </a:r>
            <a:r>
              <a:rPr lang="en-US" altLang="zh-CN" sz="1200" b="1" i="0" kern="1200" dirty="0" smtClean="0">
                <a:solidFill>
                  <a:schemeClr val="tx1"/>
                </a:solidFill>
                <a:effectLst/>
                <a:latin typeface="+mn-lt"/>
                <a:ea typeface="+mn-ea"/>
                <a:cs typeface="+mn-cs"/>
              </a:rPr>
              <a:t>Repetition Level</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，记录该列的值是在哪一个层次上重复。</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如果</a:t>
            </a:r>
            <a:r>
              <a:rPr lang="en-US" altLang="zh-CN" dirty="0" smtClean="0"/>
              <a:t>r</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，则表示是第一个（非重复）的元素。</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en</a:t>
            </a:r>
            <a:r>
              <a:rPr lang="en-US" altLang="zh-CN" sz="1200" b="0" i="0" kern="1200" dirty="0" smtClean="0">
                <a:solidFill>
                  <a:schemeClr val="tx1"/>
                </a:solidFill>
                <a:effectLst/>
                <a:latin typeface="+mn-lt"/>
                <a:ea typeface="+mn-ea"/>
                <a:cs typeface="+mn-cs"/>
              </a:rPr>
              <a:t>-us</a:t>
            </a:r>
            <a:r>
              <a:rPr lang="zh-CN" altLang="en-US" sz="1200" b="0" i="0" kern="1200" dirty="0" smtClean="0">
                <a:solidFill>
                  <a:schemeClr val="tx1"/>
                </a:solidFill>
                <a:effectLst/>
                <a:latin typeface="+mn-lt"/>
                <a:ea typeface="+mn-ea"/>
                <a:cs typeface="+mn-cs"/>
              </a:rPr>
              <a:t>是第一个</a:t>
            </a:r>
            <a:r>
              <a:rPr lang="en-US" altLang="zh-CN" sz="1200" b="0" i="0" kern="1200" dirty="0" smtClean="0">
                <a:solidFill>
                  <a:schemeClr val="tx1"/>
                </a:solidFill>
                <a:effectLst/>
                <a:latin typeface="+mn-lt"/>
                <a:ea typeface="+mn-ea"/>
                <a:cs typeface="+mn-cs"/>
              </a:rPr>
              <a:t>Document</a:t>
            </a:r>
            <a:r>
              <a:rPr lang="zh-CN" altLang="en-US" sz="1200" b="0" i="0" kern="1200" dirty="0" smtClean="0">
                <a:solidFill>
                  <a:schemeClr val="tx1"/>
                </a:solidFill>
                <a:effectLst/>
                <a:latin typeface="+mn-lt"/>
                <a:ea typeface="+mn-ea"/>
                <a:cs typeface="+mn-cs"/>
              </a:rPr>
              <a:t>里第一个</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中的第一个</a:t>
            </a:r>
            <a:r>
              <a:rPr lang="en-US" altLang="zh-CN" sz="1200" b="0" i="0" kern="1200" dirty="0" smtClean="0">
                <a:solidFill>
                  <a:schemeClr val="tx1"/>
                </a:solidFill>
                <a:effectLst/>
                <a:latin typeface="+mn-lt"/>
                <a:ea typeface="+mn-ea"/>
                <a:cs typeface="+mn-cs"/>
              </a:rPr>
              <a:t>Language</a:t>
            </a:r>
            <a:r>
              <a:rPr lang="zh-CN" altLang="en-US" sz="1200" b="0" i="0" kern="1200" dirty="0" smtClean="0">
                <a:solidFill>
                  <a:schemeClr val="tx1"/>
                </a:solidFill>
                <a:effectLst/>
                <a:latin typeface="+mn-lt"/>
                <a:ea typeface="+mn-ea"/>
                <a:cs typeface="+mn-cs"/>
              </a:rPr>
              <a:t>里的，重复还没有发生，所以</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a:t>
            </a:r>
          </a:p>
          <a:p>
            <a:r>
              <a:rPr lang="en-US" altLang="zh-CN" sz="1200" b="0" i="0" kern="1200" dirty="0" err="1" smtClean="0">
                <a:solidFill>
                  <a:schemeClr val="tx1"/>
                </a:solidFill>
                <a:effectLst/>
                <a:latin typeface="+mn-lt"/>
                <a:ea typeface="+mn-ea"/>
                <a:cs typeface="+mn-cs"/>
              </a:rPr>
              <a:t>en</a:t>
            </a:r>
            <a:r>
              <a:rPr lang="zh-CN" altLang="en-US" sz="1200" b="0" i="0" kern="1200" dirty="0" smtClean="0">
                <a:solidFill>
                  <a:schemeClr val="tx1"/>
                </a:solidFill>
                <a:effectLst/>
                <a:latin typeface="+mn-lt"/>
                <a:ea typeface="+mn-ea"/>
                <a:cs typeface="+mn-cs"/>
              </a:rPr>
              <a:t>是第一个</a:t>
            </a:r>
            <a:r>
              <a:rPr lang="en-US" altLang="zh-CN" sz="1200" b="0" i="0" kern="1200" dirty="0" smtClean="0">
                <a:solidFill>
                  <a:schemeClr val="tx1"/>
                </a:solidFill>
                <a:effectLst/>
                <a:latin typeface="+mn-lt"/>
                <a:ea typeface="+mn-ea"/>
                <a:cs typeface="+mn-cs"/>
              </a:rPr>
              <a:t>Document</a:t>
            </a:r>
            <a:r>
              <a:rPr lang="zh-CN" altLang="en-US" sz="1200" b="0" i="0" kern="1200" dirty="0" smtClean="0">
                <a:solidFill>
                  <a:schemeClr val="tx1"/>
                </a:solidFill>
                <a:effectLst/>
                <a:latin typeface="+mn-lt"/>
                <a:ea typeface="+mn-ea"/>
                <a:cs typeface="+mn-cs"/>
              </a:rPr>
              <a:t>里第一个</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中第二个</a:t>
            </a:r>
            <a:r>
              <a:rPr lang="en-US" altLang="zh-CN" sz="1200" b="0" i="0" kern="1200" dirty="0" smtClean="0">
                <a:solidFill>
                  <a:schemeClr val="tx1"/>
                </a:solidFill>
                <a:effectLst/>
                <a:latin typeface="+mn-lt"/>
                <a:ea typeface="+mn-ea"/>
                <a:cs typeface="+mn-cs"/>
              </a:rPr>
              <a:t>Language</a:t>
            </a:r>
            <a:r>
              <a:rPr lang="zh-CN" altLang="en-US" sz="1200" b="0" i="0" kern="1200" dirty="0" smtClean="0">
                <a:solidFill>
                  <a:schemeClr val="tx1"/>
                </a:solidFill>
                <a:effectLst/>
                <a:latin typeface="+mn-lt"/>
                <a:ea typeface="+mn-ea"/>
                <a:cs typeface="+mn-cs"/>
              </a:rPr>
              <a:t>里的，</a:t>
            </a:r>
            <a:r>
              <a:rPr lang="en-US" altLang="zh-CN" sz="1200" b="0" i="0" kern="1200" dirty="0" smtClean="0">
                <a:solidFill>
                  <a:schemeClr val="tx1"/>
                </a:solidFill>
                <a:effectLst/>
                <a:latin typeface="+mn-lt"/>
                <a:ea typeface="+mn-ea"/>
                <a:cs typeface="+mn-cs"/>
              </a:rPr>
              <a:t>Language</a:t>
            </a:r>
            <a:r>
              <a:rPr lang="zh-CN" altLang="en-US" sz="1200" b="0" i="0" kern="1200" dirty="0" smtClean="0">
                <a:solidFill>
                  <a:schemeClr val="tx1"/>
                </a:solidFill>
                <a:effectLst/>
                <a:latin typeface="+mn-lt"/>
                <a:ea typeface="+mn-ea"/>
                <a:cs typeface="+mn-cs"/>
              </a:rPr>
              <a:t>发生了重复，在</a:t>
            </a:r>
            <a:r>
              <a:rPr lang="en-US" altLang="zh-CN" sz="1200" b="0" i="0" kern="1200" dirty="0" smtClean="0">
                <a:solidFill>
                  <a:schemeClr val="tx1"/>
                </a:solidFill>
                <a:effectLst/>
                <a:latin typeface="+mn-lt"/>
                <a:ea typeface="+mn-ea"/>
                <a:cs typeface="+mn-cs"/>
              </a:rPr>
              <a:t>/Name/Language</a:t>
            </a:r>
            <a:r>
              <a:rPr lang="zh-CN" altLang="en-US" sz="1200" b="0" i="0" kern="1200" dirty="0" smtClean="0">
                <a:solidFill>
                  <a:schemeClr val="tx1"/>
                </a:solidFill>
                <a:effectLst/>
                <a:latin typeface="+mn-lt"/>
                <a:ea typeface="+mn-ea"/>
                <a:cs typeface="+mn-cs"/>
              </a:rPr>
              <a:t>层次结构中处于第二层，所以</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a:t>
            </a:r>
          </a:p>
          <a:p>
            <a:r>
              <a:rPr lang="en-US" altLang="zh-CN" sz="1200" b="0" i="0" kern="1200" dirty="0" err="1" smtClean="0">
                <a:solidFill>
                  <a:schemeClr val="tx1"/>
                </a:solidFill>
                <a:effectLst/>
                <a:latin typeface="+mn-lt"/>
                <a:ea typeface="+mn-ea"/>
                <a:cs typeface="+mn-cs"/>
              </a:rPr>
              <a:t>en-gb</a:t>
            </a:r>
            <a:r>
              <a:rPr lang="zh-CN" altLang="en-US" sz="1200" b="0" i="0" kern="1200" dirty="0" smtClean="0">
                <a:solidFill>
                  <a:schemeClr val="tx1"/>
                </a:solidFill>
                <a:effectLst/>
                <a:latin typeface="+mn-lt"/>
                <a:ea typeface="+mn-ea"/>
                <a:cs typeface="+mn-cs"/>
              </a:rPr>
              <a:t>是第一个</a:t>
            </a:r>
            <a:r>
              <a:rPr lang="en-US" altLang="zh-CN" sz="1200" b="0" i="0" kern="1200" dirty="0" smtClean="0">
                <a:solidFill>
                  <a:schemeClr val="tx1"/>
                </a:solidFill>
                <a:effectLst/>
                <a:latin typeface="+mn-lt"/>
                <a:ea typeface="+mn-ea"/>
                <a:cs typeface="+mn-cs"/>
              </a:rPr>
              <a:t>Document</a:t>
            </a:r>
            <a:r>
              <a:rPr lang="zh-CN" altLang="en-US" sz="1200" b="0" i="0" kern="1200" dirty="0" smtClean="0">
                <a:solidFill>
                  <a:schemeClr val="tx1"/>
                </a:solidFill>
                <a:effectLst/>
                <a:latin typeface="+mn-lt"/>
                <a:ea typeface="+mn-ea"/>
                <a:cs typeface="+mn-cs"/>
              </a:rPr>
              <a:t>里第三个</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中第一个</a:t>
            </a:r>
            <a:r>
              <a:rPr lang="en-US" altLang="zh-CN" sz="1200" b="0" i="0" kern="1200" dirty="0" smtClean="0">
                <a:solidFill>
                  <a:schemeClr val="tx1"/>
                </a:solidFill>
                <a:effectLst/>
                <a:latin typeface="+mn-lt"/>
                <a:ea typeface="+mn-ea"/>
                <a:cs typeface="+mn-cs"/>
              </a:rPr>
              <a:t>Language</a:t>
            </a:r>
            <a:r>
              <a:rPr lang="zh-CN" altLang="en-US" sz="1200" b="0" i="0" kern="1200" dirty="0" smtClean="0">
                <a:solidFill>
                  <a:schemeClr val="tx1"/>
                </a:solidFill>
                <a:effectLst/>
                <a:latin typeface="+mn-lt"/>
                <a:ea typeface="+mn-ea"/>
                <a:cs typeface="+mn-cs"/>
              </a:rPr>
              <a:t>里的，</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发生了重复，在</a:t>
            </a:r>
            <a:r>
              <a:rPr lang="en-US" altLang="zh-CN" sz="1200" b="0" i="0" kern="1200" dirty="0" smtClean="0">
                <a:solidFill>
                  <a:schemeClr val="tx1"/>
                </a:solidFill>
                <a:effectLst/>
                <a:latin typeface="+mn-lt"/>
                <a:ea typeface="+mn-ea"/>
                <a:cs typeface="+mn-cs"/>
              </a:rPr>
              <a:t>/Name/Language</a:t>
            </a:r>
            <a:r>
              <a:rPr lang="zh-CN" altLang="en-US" sz="1200" b="0" i="0" kern="1200" dirty="0" smtClean="0">
                <a:solidFill>
                  <a:schemeClr val="tx1"/>
                </a:solidFill>
                <a:effectLst/>
                <a:latin typeface="+mn-lt"/>
                <a:ea typeface="+mn-ea"/>
                <a:cs typeface="+mn-cs"/>
              </a:rPr>
              <a:t>层次结构中处于第一层，所以</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第一个</a:t>
            </a:r>
            <a:r>
              <a:rPr lang="en-US" altLang="zh-CN" sz="1200" b="0" i="0" kern="1200" dirty="0" smtClean="0">
                <a:solidFill>
                  <a:schemeClr val="tx1"/>
                </a:solidFill>
                <a:effectLst/>
                <a:latin typeface="+mn-lt"/>
                <a:ea typeface="+mn-ea"/>
                <a:cs typeface="+mn-cs"/>
              </a:rPr>
              <a:t>NULL</a:t>
            </a:r>
            <a:r>
              <a:rPr lang="zh-CN" altLang="en-US" sz="1200" b="0" i="0" kern="1200" dirty="0" smtClean="0">
                <a:solidFill>
                  <a:schemeClr val="tx1"/>
                </a:solidFill>
                <a:effectLst/>
                <a:latin typeface="+mn-lt"/>
                <a:ea typeface="+mn-ea"/>
                <a:cs typeface="+mn-cs"/>
              </a:rPr>
              <a:t>是第一个</a:t>
            </a:r>
            <a:r>
              <a:rPr lang="en-US" altLang="zh-CN" sz="1200" b="0" i="0" kern="1200" dirty="0" smtClean="0">
                <a:solidFill>
                  <a:schemeClr val="tx1"/>
                </a:solidFill>
                <a:effectLst/>
                <a:latin typeface="+mn-lt"/>
                <a:ea typeface="+mn-ea"/>
                <a:cs typeface="+mn-cs"/>
              </a:rPr>
              <a:t>Document</a:t>
            </a:r>
            <a:r>
              <a:rPr lang="zh-CN" altLang="en-US" sz="1200" b="0" i="0" kern="1200" dirty="0" smtClean="0">
                <a:solidFill>
                  <a:schemeClr val="tx1"/>
                </a:solidFill>
                <a:effectLst/>
                <a:latin typeface="+mn-lt"/>
                <a:ea typeface="+mn-ea"/>
                <a:cs typeface="+mn-cs"/>
              </a:rPr>
              <a:t>里第二个</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中的，</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发生了重复，在</a:t>
            </a:r>
            <a:r>
              <a:rPr lang="en-US" altLang="zh-CN" sz="1200" b="0" i="0" kern="1200" dirty="0" smtClean="0">
                <a:solidFill>
                  <a:schemeClr val="tx1"/>
                </a:solidFill>
                <a:effectLst/>
                <a:latin typeface="+mn-lt"/>
                <a:ea typeface="+mn-ea"/>
                <a:cs typeface="+mn-cs"/>
              </a:rPr>
              <a:t>/Name/Language</a:t>
            </a:r>
            <a:r>
              <a:rPr lang="zh-CN" altLang="en-US" sz="1200" b="0" i="0" kern="1200" dirty="0" smtClean="0">
                <a:solidFill>
                  <a:schemeClr val="tx1"/>
                </a:solidFill>
                <a:effectLst/>
                <a:latin typeface="+mn-lt"/>
                <a:ea typeface="+mn-ea"/>
                <a:cs typeface="+mn-cs"/>
              </a:rPr>
              <a:t>层次结构中处于第一层，所以</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第二个</a:t>
            </a:r>
            <a:r>
              <a:rPr lang="en-US" altLang="zh-CN" sz="1200" b="0" i="0" kern="1200" dirty="0" smtClean="0">
                <a:solidFill>
                  <a:schemeClr val="tx1"/>
                </a:solidFill>
                <a:effectLst/>
                <a:latin typeface="+mn-lt"/>
                <a:ea typeface="+mn-ea"/>
                <a:cs typeface="+mn-cs"/>
              </a:rPr>
              <a:t>NULL</a:t>
            </a:r>
            <a:r>
              <a:rPr lang="zh-CN" altLang="en-US" sz="1200" b="0" i="0" kern="1200" dirty="0" smtClean="0">
                <a:solidFill>
                  <a:schemeClr val="tx1"/>
                </a:solidFill>
                <a:effectLst/>
                <a:latin typeface="+mn-lt"/>
                <a:ea typeface="+mn-ea"/>
                <a:cs typeface="+mn-cs"/>
              </a:rPr>
              <a:t>是第二个</a:t>
            </a:r>
            <a:r>
              <a:rPr lang="en-US" altLang="zh-CN" sz="1200" b="0" i="0" kern="1200" dirty="0" smtClean="0">
                <a:solidFill>
                  <a:schemeClr val="tx1"/>
                </a:solidFill>
                <a:effectLst/>
                <a:latin typeface="+mn-lt"/>
                <a:ea typeface="+mn-ea"/>
                <a:cs typeface="+mn-cs"/>
              </a:rPr>
              <a:t>Document</a:t>
            </a:r>
            <a:r>
              <a:rPr lang="zh-CN" altLang="en-US" sz="1200" b="0" i="0" kern="1200" dirty="0" smtClean="0">
                <a:solidFill>
                  <a:schemeClr val="tx1"/>
                </a:solidFill>
                <a:effectLst/>
                <a:latin typeface="+mn-lt"/>
                <a:ea typeface="+mn-ea"/>
                <a:cs typeface="+mn-cs"/>
              </a:rPr>
              <a:t>里第一个</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中的，没有发生重复，所以</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d</a:t>
            </a:r>
            <a:r>
              <a:rPr lang="zh-CN" altLang="en-US" sz="1200" b="1" i="0" kern="1200" dirty="0" smtClean="0">
                <a:solidFill>
                  <a:schemeClr val="tx1"/>
                </a:solidFill>
                <a:effectLst/>
                <a:latin typeface="+mn-lt"/>
                <a:ea typeface="+mn-ea"/>
                <a:cs typeface="+mn-cs"/>
              </a:rPr>
              <a:t>是定义深度（</a:t>
            </a:r>
            <a:r>
              <a:rPr lang="en-US" altLang="zh-CN" sz="1200" b="1" i="0" kern="1200" dirty="0" smtClean="0">
                <a:solidFill>
                  <a:schemeClr val="tx1"/>
                </a:solidFill>
                <a:effectLst/>
                <a:latin typeface="+mn-lt"/>
                <a:ea typeface="+mn-ea"/>
                <a:cs typeface="+mn-cs"/>
              </a:rPr>
              <a:t>Definition Level</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，记录这个值是在哪一层被定义的。需要注意的是如果这个值是</a:t>
            </a:r>
            <a:r>
              <a:rPr lang="en-US" altLang="zh-CN" dirty="0" smtClean="0"/>
              <a:t>required</a:t>
            </a:r>
            <a:r>
              <a:rPr lang="zh-CN" altLang="en-US" sz="1200" b="0" i="0" kern="1200" dirty="0" smtClean="0">
                <a:solidFill>
                  <a:schemeClr val="tx1"/>
                </a:solidFill>
                <a:effectLst/>
                <a:latin typeface="+mn-lt"/>
                <a:ea typeface="+mn-ea"/>
                <a:cs typeface="+mn-cs"/>
              </a:rPr>
              <a:t>的，则层数不包括自身，否则如果是</a:t>
            </a:r>
            <a:r>
              <a:rPr lang="en-US" altLang="zh-CN" dirty="0" smtClean="0"/>
              <a:t>repeated</a:t>
            </a:r>
            <a:r>
              <a:rPr lang="zh-CN" altLang="en-US" sz="1200" b="0" i="0" kern="1200" dirty="0" smtClean="0">
                <a:solidFill>
                  <a:schemeClr val="tx1"/>
                </a:solidFill>
                <a:effectLst/>
                <a:latin typeface="+mn-lt"/>
                <a:ea typeface="+mn-ea"/>
                <a:cs typeface="+mn-cs"/>
              </a:rPr>
              <a:t>或</a:t>
            </a:r>
            <a:r>
              <a:rPr lang="en-US" altLang="zh-CN" dirty="0" smtClean="0"/>
              <a:t>optional</a:t>
            </a:r>
            <a:r>
              <a:rPr lang="zh-CN" altLang="en-US" sz="1200" b="0" i="0" kern="1200" dirty="0" smtClean="0">
                <a:solidFill>
                  <a:schemeClr val="tx1"/>
                </a:solidFill>
                <a:effectLst/>
                <a:latin typeface="+mn-lt"/>
                <a:ea typeface="+mn-ea"/>
                <a:cs typeface="+mn-cs"/>
              </a:rPr>
              <a:t>的，则包括自身。目的主要是区分是否是</a:t>
            </a:r>
            <a:r>
              <a:rPr lang="en-US" altLang="zh-CN" dirty="0" smtClean="0"/>
              <a:t>required</a:t>
            </a:r>
            <a:r>
              <a:rPr lang="zh-CN" altLang="en-US" sz="1200" b="0" i="0" kern="1200" dirty="0" smtClean="0">
                <a:solidFill>
                  <a:schemeClr val="tx1"/>
                </a:solidFill>
                <a:effectLst/>
                <a:latin typeface="+mn-lt"/>
                <a:ea typeface="+mn-ea"/>
                <a:cs typeface="+mn-cs"/>
              </a:rPr>
              <a:t>字段。</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24</a:t>
            </a:fld>
            <a:endParaRPr lang="zh-CN" altLang="en-US"/>
          </a:p>
        </p:txBody>
      </p:sp>
    </p:spTree>
    <p:extLst>
      <p:ext uri="{BB962C8B-B14F-4D97-AF65-F5344CB8AC3E}">
        <p14:creationId xmlns:p14="http://schemas.microsoft.com/office/powerpoint/2010/main" val="1248577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25</a:t>
            </a:fld>
            <a:endParaRPr lang="zh-CN" altLang="en-US"/>
          </a:p>
        </p:txBody>
      </p:sp>
    </p:spTree>
    <p:extLst>
      <p:ext uri="{BB962C8B-B14F-4D97-AF65-F5344CB8AC3E}">
        <p14:creationId xmlns:p14="http://schemas.microsoft.com/office/powerpoint/2010/main" val="3624113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RecordDecoder</a:t>
            </a:r>
            <a:r>
              <a:rPr lang="zh-CN" altLang="en-US" sz="1200" b="0" i="0" kern="1200" dirty="0" smtClean="0">
                <a:solidFill>
                  <a:schemeClr val="tx1"/>
                </a:solidFill>
                <a:effectLst/>
                <a:latin typeface="+mn-lt"/>
                <a:ea typeface="+mn-ea"/>
                <a:cs typeface="+mn-cs"/>
              </a:rPr>
              <a:t>用来遍历记录，</a:t>
            </a:r>
            <a:r>
              <a:rPr lang="en-US" altLang="zh-CN" sz="1200" b="0" i="0" kern="1200" dirty="0" err="1" smtClean="0">
                <a:solidFill>
                  <a:schemeClr val="tx1"/>
                </a:solidFill>
                <a:effectLst/>
                <a:latin typeface="+mn-lt"/>
                <a:ea typeface="+mn-ea"/>
                <a:cs typeface="+mn-cs"/>
              </a:rPr>
              <a:t>FieldWriter</a:t>
            </a:r>
            <a:r>
              <a:rPr lang="zh-CN" altLang="en-US" sz="1200" b="0" i="0" kern="1200" dirty="0" smtClean="0">
                <a:solidFill>
                  <a:schemeClr val="tx1"/>
                </a:solidFill>
                <a:effectLst/>
                <a:latin typeface="+mn-lt"/>
                <a:ea typeface="+mn-ea"/>
                <a:cs typeface="+mn-cs"/>
              </a:rPr>
              <a:t>形成了与</a:t>
            </a:r>
            <a:r>
              <a:rPr lang="en-US" altLang="zh-CN" sz="1200" b="0" i="0" kern="1200" dirty="0" smtClean="0">
                <a:solidFill>
                  <a:schemeClr val="tx1"/>
                </a:solidFill>
                <a:effectLst/>
                <a:latin typeface="+mn-lt"/>
                <a:ea typeface="+mn-ea"/>
                <a:cs typeface="+mn-cs"/>
              </a:rPr>
              <a:t>schema</a:t>
            </a:r>
            <a:r>
              <a:rPr lang="zh-CN" altLang="en-US" sz="1200" b="0" i="0" kern="1200" dirty="0" smtClean="0">
                <a:solidFill>
                  <a:schemeClr val="tx1"/>
                </a:solidFill>
                <a:effectLst/>
                <a:latin typeface="+mn-lt"/>
                <a:ea typeface="+mn-ea"/>
                <a:cs typeface="+mn-cs"/>
              </a:rPr>
              <a:t>对应的树结构。算法运行到每个新记录时会传入根</a:t>
            </a:r>
            <a:r>
              <a:rPr lang="en-US" altLang="zh-CN" sz="1200" b="0" i="0" kern="1200" dirty="0" err="1" smtClean="0">
                <a:solidFill>
                  <a:schemeClr val="tx1"/>
                </a:solidFill>
                <a:effectLst/>
                <a:latin typeface="+mn-lt"/>
                <a:ea typeface="+mn-ea"/>
                <a:cs typeface="+mn-cs"/>
              </a:rPr>
              <a:t>FiledWriter</a:t>
            </a:r>
            <a:r>
              <a:rPr lang="zh-CN" altLang="en-US" sz="1200" b="0" i="0" kern="1200" dirty="0" smtClean="0">
                <a:solidFill>
                  <a:schemeClr val="tx1"/>
                </a:solidFill>
                <a:effectLst/>
                <a:latin typeface="+mn-lt"/>
                <a:ea typeface="+mn-ea"/>
                <a:cs typeface="+mn-cs"/>
              </a:rPr>
              <a:t>，此时的重复级别是</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DissectRecord</a:t>
            </a:r>
            <a:r>
              <a:rPr lang="zh-CN" altLang="en-US" sz="1200" b="0" i="0" kern="1200" dirty="0" smtClean="0">
                <a:solidFill>
                  <a:schemeClr val="tx1"/>
                </a:solidFill>
                <a:effectLst/>
                <a:latin typeface="+mn-lt"/>
                <a:ea typeface="+mn-ea"/>
                <a:cs typeface="+mn-cs"/>
              </a:rPr>
              <a:t>过程的主要工作是管理当前的</a:t>
            </a:r>
            <a:r>
              <a:rPr lang="zh-CN" altLang="en-US" sz="1200" b="0" i="0" kern="1200" dirty="0" smtClean="0">
                <a:solidFill>
                  <a:schemeClr val="tx1"/>
                </a:solidFill>
                <a:effectLst/>
                <a:latin typeface="+mn-lt"/>
                <a:ea typeface="+mn-ea"/>
                <a:cs typeface="+mn-cs"/>
              </a:rPr>
              <a:t>重复深度。</a:t>
            </a:r>
            <a:r>
              <a:rPr lang="zh-CN" altLang="en-US" sz="1200" b="0" i="0" kern="1200" dirty="0" smtClean="0">
                <a:solidFill>
                  <a:schemeClr val="tx1"/>
                </a:solidFill>
                <a:effectLst/>
                <a:latin typeface="+mn-lt"/>
                <a:ea typeface="+mn-ea"/>
                <a:cs typeface="+mn-cs"/>
              </a:rPr>
              <a:t>当前的</a:t>
            </a:r>
            <a:r>
              <a:rPr lang="zh-CN" altLang="en-US" sz="1200" b="0" i="0" kern="1200" dirty="0" smtClean="0">
                <a:solidFill>
                  <a:schemeClr val="tx1"/>
                </a:solidFill>
                <a:effectLst/>
                <a:latin typeface="+mn-lt"/>
                <a:ea typeface="+mn-ea"/>
                <a:cs typeface="+mn-cs"/>
              </a:rPr>
              <a:t>定义深度则</a:t>
            </a:r>
            <a:r>
              <a:rPr lang="zh-CN" altLang="en-US" sz="1200" b="0" i="0" kern="1200" dirty="0" smtClean="0">
                <a:solidFill>
                  <a:schemeClr val="tx1"/>
                </a:solidFill>
                <a:effectLst/>
                <a:latin typeface="+mn-lt"/>
                <a:ea typeface="+mn-ea"/>
                <a:cs typeface="+mn-cs"/>
              </a:rPr>
              <a:t>是由当前</a:t>
            </a:r>
            <a:r>
              <a:rPr lang="en-US" altLang="zh-CN" sz="1200" b="0" i="0" kern="1200" dirty="0" smtClean="0">
                <a:solidFill>
                  <a:schemeClr val="tx1"/>
                </a:solidFill>
                <a:effectLst/>
                <a:latin typeface="+mn-lt"/>
                <a:ea typeface="+mn-ea"/>
                <a:cs typeface="+mn-cs"/>
              </a:rPr>
              <a:t>writer</a:t>
            </a:r>
            <a:r>
              <a:rPr lang="zh-CN" altLang="en-US" sz="1200" b="0" i="0" kern="1200" dirty="0" smtClean="0">
                <a:solidFill>
                  <a:schemeClr val="tx1"/>
                </a:solidFill>
                <a:effectLst/>
                <a:latin typeface="+mn-lt"/>
                <a:ea typeface="+mn-ea"/>
                <a:cs typeface="+mn-cs"/>
              </a:rPr>
              <a:t>在树中的位置唯一决定，即域路径中可选和可重复域的总和。</a:t>
            </a:r>
          </a:p>
          <a:p>
            <a:r>
              <a:rPr lang="zh-CN" altLang="en-US" sz="1200" b="0" i="0" kern="1200" dirty="0" smtClean="0">
                <a:solidFill>
                  <a:schemeClr val="tx1"/>
                </a:solidFill>
                <a:effectLst/>
                <a:latin typeface="+mn-lt"/>
                <a:ea typeface="+mn-ea"/>
                <a:cs typeface="+mn-cs"/>
              </a:rPr>
              <a:t>算法第</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行的</a:t>
            </a:r>
            <a:r>
              <a:rPr lang="en-US" altLang="zh-CN" sz="1200" b="0" i="0" kern="1200" dirty="0" smtClean="0">
                <a:solidFill>
                  <a:schemeClr val="tx1"/>
                </a:solidFill>
                <a:effectLst/>
                <a:latin typeface="+mn-lt"/>
                <a:ea typeface="+mn-ea"/>
                <a:cs typeface="+mn-cs"/>
              </a:rPr>
              <a:t>while</a:t>
            </a:r>
            <a:r>
              <a:rPr lang="zh-CN" altLang="en-US" sz="1200" b="0" i="0" kern="1200" dirty="0" smtClean="0">
                <a:solidFill>
                  <a:schemeClr val="tx1"/>
                </a:solidFill>
                <a:effectLst/>
                <a:latin typeface="+mn-lt"/>
                <a:ea typeface="+mn-ea"/>
                <a:cs typeface="+mn-cs"/>
              </a:rPr>
              <a:t>循环遍历一个给定记录里所有的原子类型和记录值类型的域。集合</a:t>
            </a:r>
            <a:r>
              <a:rPr lang="en-US" altLang="zh-CN" sz="1200" b="0" i="0" kern="1200" dirty="0" err="1" smtClean="0">
                <a:solidFill>
                  <a:schemeClr val="tx1"/>
                </a:solidFill>
                <a:effectLst/>
                <a:latin typeface="+mn-lt"/>
                <a:ea typeface="+mn-ea"/>
                <a:cs typeface="+mn-cs"/>
              </a:rPr>
              <a:t>seenFields</a:t>
            </a:r>
            <a:r>
              <a:rPr lang="zh-CN" altLang="en-US" sz="1200" b="0" i="0" kern="1200" dirty="0" smtClean="0">
                <a:solidFill>
                  <a:schemeClr val="tx1"/>
                </a:solidFill>
                <a:effectLst/>
                <a:latin typeface="+mn-lt"/>
                <a:ea typeface="+mn-ea"/>
                <a:cs typeface="+mn-cs"/>
              </a:rPr>
              <a:t>用来跟踪一个域是否在记录中已出现过，它用来确定什么域最近被重复。子重复级别</a:t>
            </a:r>
            <a:r>
              <a:rPr lang="en-US" altLang="zh-CN" sz="1200" b="0" i="0" kern="1200" dirty="0" err="1" smtClean="0">
                <a:solidFill>
                  <a:schemeClr val="tx1"/>
                </a:solidFill>
                <a:effectLst/>
                <a:latin typeface="+mn-lt"/>
                <a:ea typeface="+mn-ea"/>
                <a:cs typeface="+mn-cs"/>
              </a:rPr>
              <a:t>chRepetitionLevel</a:t>
            </a:r>
            <a:r>
              <a:rPr lang="zh-CN" altLang="en-US" sz="1200" b="0" i="0" kern="1200" dirty="0" smtClean="0">
                <a:solidFill>
                  <a:schemeClr val="tx1"/>
                </a:solidFill>
                <a:effectLst/>
                <a:latin typeface="+mn-lt"/>
                <a:ea typeface="+mn-ea"/>
                <a:cs typeface="+mn-cs"/>
              </a:rPr>
              <a:t>被设置成最近重复域的重复级别或者默认是父域的重复级别（行</a:t>
            </a:r>
            <a:r>
              <a:rPr lang="en-US" altLang="zh-CN" sz="1200" b="0" i="0" kern="1200" dirty="0" smtClean="0">
                <a:solidFill>
                  <a:schemeClr val="tx1"/>
                </a:solidFill>
                <a:effectLst/>
                <a:latin typeface="+mn-lt"/>
                <a:ea typeface="+mn-ea"/>
                <a:cs typeface="+mn-cs"/>
              </a:rPr>
              <a:t>9-13</a:t>
            </a:r>
            <a:r>
              <a:rPr lang="zh-CN" altLang="en-US" sz="1200" b="0" i="0" kern="1200" dirty="0" smtClean="0">
                <a:solidFill>
                  <a:schemeClr val="tx1"/>
                </a:solidFill>
                <a:effectLst/>
                <a:latin typeface="+mn-lt"/>
                <a:ea typeface="+mn-ea"/>
                <a:cs typeface="+mn-cs"/>
              </a:rPr>
              <a:t>）。整个过程在嵌套记录上递归地被调用（行</a:t>
            </a:r>
            <a:r>
              <a:rPr lang="en-US" altLang="zh-CN" sz="1200" b="0" i="0" kern="1200" dirty="0" smtClean="0">
                <a:solidFill>
                  <a:schemeClr val="tx1"/>
                </a:solidFill>
                <a:effectLst/>
                <a:latin typeface="+mn-lt"/>
                <a:ea typeface="+mn-ea"/>
                <a:cs typeface="+mn-cs"/>
              </a:rPr>
              <a:t>18</a:t>
            </a:r>
            <a:r>
              <a:rPr lang="zh-CN" altLang="en-US"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我们大致描述了</a:t>
            </a:r>
            <a:r>
              <a:rPr lang="en-US" altLang="zh-CN" sz="1200" b="0" i="0" kern="1200" dirty="0" err="1" smtClean="0">
                <a:solidFill>
                  <a:schemeClr val="tx1"/>
                </a:solidFill>
                <a:effectLst/>
                <a:latin typeface="+mn-lt"/>
                <a:ea typeface="+mn-ea"/>
                <a:cs typeface="+mn-cs"/>
              </a:rPr>
              <a:t>FieldWriter</a:t>
            </a:r>
            <a:r>
              <a:rPr lang="zh-CN" altLang="en-US" sz="1200" b="0" i="0" kern="1200" dirty="0" smtClean="0">
                <a:solidFill>
                  <a:schemeClr val="tx1"/>
                </a:solidFill>
                <a:effectLst/>
                <a:latin typeface="+mn-lt"/>
                <a:ea typeface="+mn-ea"/>
                <a:cs typeface="+mn-cs"/>
              </a:rPr>
              <a:t>是怎样累计级别并把它们传给下一层的</a:t>
            </a:r>
            <a:r>
              <a:rPr lang="en-US" altLang="zh-CN" sz="1200" b="0" i="0" kern="1200" dirty="0" smtClean="0">
                <a:solidFill>
                  <a:schemeClr val="tx1"/>
                </a:solidFill>
                <a:effectLst/>
                <a:latin typeface="+mn-lt"/>
                <a:ea typeface="+mn-ea"/>
                <a:cs typeface="+mn-cs"/>
              </a:rPr>
              <a:t>writer</a:t>
            </a:r>
            <a:r>
              <a:rPr lang="zh-CN" altLang="en-US" sz="1200" b="0" i="0" kern="1200" dirty="0" smtClean="0">
                <a:solidFill>
                  <a:schemeClr val="tx1"/>
                </a:solidFill>
                <a:effectLst/>
                <a:latin typeface="+mn-lt"/>
                <a:ea typeface="+mn-ea"/>
                <a:cs typeface="+mn-cs"/>
              </a:rPr>
              <a:t>的。过程如下：每个非叶</a:t>
            </a:r>
            <a:r>
              <a:rPr lang="en-US" altLang="zh-CN" sz="1200" b="0" i="0" kern="1200" dirty="0" smtClean="0">
                <a:solidFill>
                  <a:schemeClr val="tx1"/>
                </a:solidFill>
                <a:effectLst/>
                <a:latin typeface="+mn-lt"/>
                <a:ea typeface="+mn-ea"/>
                <a:cs typeface="+mn-cs"/>
              </a:rPr>
              <a:t>writer</a:t>
            </a:r>
            <a:r>
              <a:rPr lang="zh-CN" altLang="en-US" sz="1200" b="0" i="0" kern="1200" dirty="0" smtClean="0">
                <a:solidFill>
                  <a:schemeClr val="tx1"/>
                </a:solidFill>
                <a:effectLst/>
                <a:latin typeface="+mn-lt"/>
                <a:ea typeface="+mn-ea"/>
                <a:cs typeface="+mn-cs"/>
              </a:rPr>
              <a:t>保存一个</a:t>
            </a:r>
            <a:r>
              <a:rPr lang="zh-CN" altLang="en-US" sz="1200" b="0" i="0" kern="1200" dirty="0" smtClean="0">
                <a:solidFill>
                  <a:schemeClr val="tx1"/>
                </a:solidFill>
                <a:effectLst/>
                <a:latin typeface="+mn-lt"/>
                <a:ea typeface="+mn-ea"/>
                <a:cs typeface="+mn-cs"/>
              </a:rPr>
              <a:t>重复深度和定义深度的</a:t>
            </a:r>
            <a:r>
              <a:rPr lang="zh-CN" altLang="en-US" sz="1200" b="0" i="0" kern="1200" dirty="0" smtClean="0">
                <a:solidFill>
                  <a:schemeClr val="tx1"/>
                </a:solidFill>
                <a:effectLst/>
                <a:latin typeface="+mn-lt"/>
                <a:ea typeface="+mn-ea"/>
                <a:cs typeface="+mn-cs"/>
              </a:rPr>
              <a:t>序列，每个</a:t>
            </a:r>
            <a:r>
              <a:rPr lang="en-US" altLang="zh-CN" sz="1200" b="0" i="0" kern="1200" dirty="0" smtClean="0">
                <a:solidFill>
                  <a:schemeClr val="tx1"/>
                </a:solidFill>
                <a:effectLst/>
                <a:latin typeface="+mn-lt"/>
                <a:ea typeface="+mn-ea"/>
                <a:cs typeface="+mn-cs"/>
              </a:rPr>
              <a:t>writer</a:t>
            </a:r>
            <a:r>
              <a:rPr lang="zh-CN" altLang="en-US" sz="1200" b="0" i="0" kern="1200" dirty="0" smtClean="0">
                <a:solidFill>
                  <a:schemeClr val="tx1"/>
                </a:solidFill>
                <a:effectLst/>
                <a:latin typeface="+mn-lt"/>
                <a:ea typeface="+mn-ea"/>
                <a:cs typeface="+mn-cs"/>
              </a:rPr>
              <a:t>还会有个版本号。</a:t>
            </a:r>
            <a:r>
              <a:rPr lang="en-US" altLang="zh-CN" sz="1200" b="0" i="0" kern="1200" dirty="0" smtClean="0">
                <a:solidFill>
                  <a:schemeClr val="tx1"/>
                </a:solidFill>
                <a:effectLst/>
                <a:latin typeface="+mn-lt"/>
                <a:ea typeface="+mn-ea"/>
                <a:cs typeface="+mn-cs"/>
              </a:rPr>
              <a:t>Writer</a:t>
            </a:r>
            <a:r>
              <a:rPr lang="zh-CN" altLang="en-US" sz="1200" b="0" i="0" kern="1200" dirty="0" smtClean="0">
                <a:solidFill>
                  <a:schemeClr val="tx1"/>
                </a:solidFill>
                <a:effectLst/>
                <a:latin typeface="+mn-lt"/>
                <a:ea typeface="+mn-ea"/>
                <a:cs typeface="+mn-cs"/>
              </a:rPr>
              <a:t>的版本号在有一个级别加入时会增加</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。子节点会记录上一个父节点的版本号。当子</a:t>
            </a:r>
            <a:r>
              <a:rPr lang="en-US" altLang="zh-CN" sz="1200" b="0" i="0" kern="1200" dirty="0" smtClean="0">
                <a:solidFill>
                  <a:schemeClr val="tx1"/>
                </a:solidFill>
                <a:effectLst/>
                <a:latin typeface="+mn-lt"/>
                <a:ea typeface="+mn-ea"/>
                <a:cs typeface="+mn-cs"/>
              </a:rPr>
              <a:t>writer</a:t>
            </a:r>
            <a:r>
              <a:rPr lang="zh-CN" altLang="en-US" sz="1200" b="0" i="0" kern="1200" dirty="0" smtClean="0">
                <a:solidFill>
                  <a:schemeClr val="tx1"/>
                </a:solidFill>
                <a:effectLst/>
                <a:latin typeface="+mn-lt"/>
                <a:ea typeface="+mn-ea"/>
                <a:cs typeface="+mn-cs"/>
              </a:rPr>
              <a:t>上有非空值时，它会从父节点上获取最新的级别过来，然后再把新数据加进去。</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因为输入的数据有上千个域及百万条记录，把所有的级别存到内存是不现实的。有些级别可能还会零时存到磁盘文件里。对于空记录（包括空子记录）的无损编码，非原子域（如图</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中的</a:t>
            </a:r>
            <a:r>
              <a:rPr lang="en-US" altLang="zh-CN" sz="1200" b="0" i="0" kern="1200" dirty="0" err="1" smtClean="0">
                <a:solidFill>
                  <a:schemeClr val="tx1"/>
                </a:solidFill>
                <a:effectLst/>
                <a:latin typeface="+mn-lt"/>
                <a:ea typeface="+mn-ea"/>
                <a:cs typeface="+mn-cs"/>
              </a:rPr>
              <a:t>Name.Language</a:t>
            </a:r>
            <a:r>
              <a:rPr lang="zh-CN" altLang="en-US" sz="1200" b="0" i="0" kern="1200" dirty="0" smtClean="0">
                <a:solidFill>
                  <a:schemeClr val="tx1"/>
                </a:solidFill>
                <a:effectLst/>
                <a:latin typeface="+mn-lt"/>
                <a:ea typeface="+mn-ea"/>
                <a:cs typeface="+mn-cs"/>
              </a:rPr>
              <a:t>）可能需要只包含级别不包含非空域值的列存储。</a:t>
            </a:r>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26</a:t>
            </a:fld>
            <a:endParaRPr lang="zh-CN" altLang="en-US"/>
          </a:p>
        </p:txBody>
      </p:sp>
    </p:spTree>
    <p:extLst>
      <p:ext uri="{BB962C8B-B14F-4D97-AF65-F5344CB8AC3E}">
        <p14:creationId xmlns:p14="http://schemas.microsoft.com/office/powerpoint/2010/main" val="2991458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27</a:t>
            </a:fld>
            <a:endParaRPr lang="zh-CN" altLang="en-US"/>
          </a:p>
        </p:txBody>
      </p:sp>
    </p:spTree>
    <p:extLst>
      <p:ext uri="{BB962C8B-B14F-4D97-AF65-F5344CB8AC3E}">
        <p14:creationId xmlns:p14="http://schemas.microsoft.com/office/powerpoint/2010/main" val="4008216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a:t>
            </a:r>
            <a:r>
              <a:rPr lang="en-US" altLang="zh-CN" dirty="0" smtClean="0"/>
              <a:t>t=1</a:t>
            </a:r>
            <a:r>
              <a:rPr lang="zh-CN" altLang="en-US" dirty="0" smtClean="0"/>
              <a:t>，</a:t>
            </a:r>
            <a:r>
              <a:rPr lang="en-US" altLang="zh-CN" dirty="0" err="1" smtClean="0"/>
              <a:t>Name.Language.Country</a:t>
            </a:r>
            <a:r>
              <a:rPr lang="zh-CN" altLang="en-US" dirty="0" smtClean="0"/>
              <a:t>读取的下一个重复深度，它的祖先重复深度为</a:t>
            </a:r>
            <a:r>
              <a:rPr lang="en-US" altLang="zh-CN" dirty="0" smtClean="0"/>
              <a:t>1</a:t>
            </a:r>
            <a:r>
              <a:rPr lang="zh-CN" altLang="en-US" dirty="0" smtClean="0"/>
              <a:t>的是</a:t>
            </a:r>
            <a:r>
              <a:rPr lang="en-US" altLang="zh-CN" dirty="0" smtClean="0"/>
              <a:t>Name</a:t>
            </a:r>
            <a:r>
              <a:rPr lang="zh-CN" altLang="en-US" dirty="0" smtClean="0"/>
              <a:t>，而</a:t>
            </a:r>
            <a:r>
              <a:rPr lang="en-US" altLang="zh-CN" dirty="0" smtClean="0"/>
              <a:t>Name</a:t>
            </a:r>
            <a:r>
              <a:rPr lang="zh-CN" altLang="en-US" dirty="0" smtClean="0"/>
              <a:t>的第</a:t>
            </a:r>
            <a:r>
              <a:rPr lang="en-US" altLang="zh-CN" dirty="0" smtClean="0"/>
              <a:t>1</a:t>
            </a:r>
            <a:r>
              <a:rPr lang="zh-CN" altLang="en-US" dirty="0" smtClean="0"/>
              <a:t>个叶子字段是</a:t>
            </a:r>
            <a:r>
              <a:rPr lang="en-US" altLang="zh-CN" dirty="0" smtClean="0"/>
              <a:t>n=</a:t>
            </a:r>
            <a:r>
              <a:rPr lang="en-US" altLang="zh-CN" dirty="0" err="1" smtClean="0"/>
              <a:t>Name.Url</a:t>
            </a:r>
            <a:r>
              <a:rPr lang="zh-CN" altLang="en-US" dirty="0" smtClean="0"/>
              <a:t>，这样形成了</a:t>
            </a:r>
            <a:r>
              <a:rPr lang="en-US" altLang="zh-CN" dirty="0" err="1" smtClean="0"/>
              <a:t>Name.Language.Country</a:t>
            </a:r>
            <a:r>
              <a:rPr lang="zh-CN" altLang="en-US" dirty="0" smtClean="0"/>
              <a:t>遇到</a:t>
            </a:r>
            <a:r>
              <a:rPr lang="en-US" altLang="zh-CN" dirty="0" smtClean="0"/>
              <a:t>1</a:t>
            </a:r>
            <a:r>
              <a:rPr lang="zh-CN" altLang="en-US" dirty="0" smtClean="0"/>
              <a:t>，就跳转到</a:t>
            </a:r>
            <a:r>
              <a:rPr lang="en-US" altLang="zh-CN" dirty="0" err="1" smtClean="0"/>
              <a:t>Name.Url</a:t>
            </a:r>
            <a:r>
              <a:rPr lang="zh-CN" altLang="en-US" dirty="0" smtClean="0"/>
              <a:t>的过程。</a:t>
            </a:r>
            <a:endParaRPr lang="en-US" altLang="zh-CN" dirty="0" smtClean="0"/>
          </a:p>
          <a:p>
            <a:endParaRPr lang="en-US" altLang="zh-CN" dirty="0" smtClean="0"/>
          </a:p>
          <a:p>
            <a:r>
              <a:rPr lang="en-US" altLang="zh-CN" sz="1200" b="0" i="0" kern="1200" dirty="0" err="1" smtClean="0">
                <a:solidFill>
                  <a:schemeClr val="tx1"/>
                </a:solidFill>
                <a:effectLst/>
                <a:latin typeface="+mn-lt"/>
                <a:ea typeface="+mn-ea"/>
                <a:cs typeface="+mn-cs"/>
              </a:rPr>
              <a:t>AssembleRecord</a:t>
            </a:r>
            <a:r>
              <a:rPr lang="zh-CN" altLang="en-US" sz="1200" b="0" i="0" kern="1200" dirty="0" smtClean="0">
                <a:solidFill>
                  <a:schemeClr val="tx1"/>
                </a:solidFill>
                <a:effectLst/>
                <a:latin typeface="+mn-lt"/>
                <a:ea typeface="+mn-ea"/>
                <a:cs typeface="+mn-cs"/>
              </a:rPr>
              <a:t>过程以一组</a:t>
            </a:r>
            <a:r>
              <a:rPr lang="en-US" altLang="zh-CN" sz="1200" b="0" i="0" kern="1200" dirty="0" err="1" smtClean="0">
                <a:solidFill>
                  <a:schemeClr val="tx1"/>
                </a:solidFill>
                <a:effectLst/>
                <a:latin typeface="+mn-lt"/>
                <a:ea typeface="+mn-ea"/>
                <a:cs typeface="+mn-cs"/>
              </a:rPr>
              <a:t>FieldReader</a:t>
            </a:r>
            <a:r>
              <a:rPr lang="zh-CN" altLang="en-US" sz="1200" b="0" i="0" kern="1200" dirty="0" smtClean="0">
                <a:solidFill>
                  <a:schemeClr val="tx1"/>
                </a:solidFill>
                <a:effectLst/>
                <a:latin typeface="+mn-lt"/>
                <a:ea typeface="+mn-ea"/>
                <a:cs typeface="+mn-cs"/>
              </a:rPr>
              <a:t>及</a:t>
            </a:r>
            <a:r>
              <a:rPr lang="en-US" altLang="zh-CN" sz="1200" b="0" i="0" kern="1200" dirty="0" err="1" smtClean="0">
                <a:solidFill>
                  <a:schemeClr val="tx1"/>
                </a:solidFill>
                <a:effectLst/>
                <a:latin typeface="+mn-lt"/>
                <a:ea typeface="+mn-ea"/>
                <a:cs typeface="+mn-cs"/>
              </a:rPr>
              <a:t>FiledReader</a:t>
            </a:r>
            <a:r>
              <a:rPr lang="zh-CN" altLang="en-US" sz="1200" b="0" i="0" kern="1200" dirty="0" smtClean="0">
                <a:solidFill>
                  <a:schemeClr val="tx1"/>
                </a:solidFill>
                <a:effectLst/>
                <a:latin typeface="+mn-lt"/>
                <a:ea typeface="+mn-ea"/>
                <a:cs typeface="+mn-cs"/>
              </a:rPr>
              <a:t>之间的</a:t>
            </a:r>
            <a:r>
              <a:rPr lang="en-US" altLang="zh-CN" sz="1200" b="0" i="0" kern="1200" dirty="0" smtClean="0">
                <a:solidFill>
                  <a:schemeClr val="tx1"/>
                </a:solidFill>
                <a:effectLst/>
                <a:latin typeface="+mn-lt"/>
                <a:ea typeface="+mn-ea"/>
                <a:cs typeface="+mn-cs"/>
              </a:rPr>
              <a:t>FSM</a:t>
            </a:r>
            <a:r>
              <a:rPr lang="zh-CN" altLang="en-US" sz="1200" b="0" i="0" kern="1200" dirty="0" smtClean="0">
                <a:solidFill>
                  <a:schemeClr val="tx1"/>
                </a:solidFill>
                <a:effectLst/>
                <a:latin typeface="+mn-lt"/>
                <a:ea typeface="+mn-ea"/>
                <a:cs typeface="+mn-cs"/>
              </a:rPr>
              <a:t>作为输入。变量</a:t>
            </a:r>
            <a:r>
              <a:rPr lang="en-US" altLang="zh-CN" sz="1200" b="0" i="0" kern="1200" dirty="0" smtClean="0">
                <a:solidFill>
                  <a:schemeClr val="tx1"/>
                </a:solidFill>
                <a:effectLst/>
                <a:latin typeface="+mn-lt"/>
                <a:ea typeface="+mn-ea"/>
                <a:cs typeface="+mn-cs"/>
              </a:rPr>
              <a:t>reader</a:t>
            </a:r>
            <a:r>
              <a:rPr lang="zh-CN" altLang="en-US" sz="1200" b="0" i="0" kern="1200" dirty="0" smtClean="0">
                <a:solidFill>
                  <a:schemeClr val="tx1"/>
                </a:solidFill>
                <a:effectLst/>
                <a:latin typeface="+mn-lt"/>
                <a:ea typeface="+mn-ea"/>
                <a:cs typeface="+mn-cs"/>
              </a:rPr>
              <a:t>在主流程中记录当前的</a:t>
            </a:r>
            <a:r>
              <a:rPr lang="en-US" altLang="zh-CN" sz="1200" b="0" i="0" kern="1200" dirty="0" err="1" smtClean="0">
                <a:solidFill>
                  <a:schemeClr val="tx1"/>
                </a:solidFill>
                <a:effectLst/>
                <a:latin typeface="+mn-lt"/>
                <a:ea typeface="+mn-ea"/>
                <a:cs typeface="+mn-cs"/>
              </a:rPr>
              <a:t>FieldReader</a:t>
            </a:r>
            <a:r>
              <a:rPr lang="zh-CN" altLang="en-US" sz="1200" b="0" i="0" kern="1200" dirty="0" smtClean="0">
                <a:solidFill>
                  <a:schemeClr val="tx1"/>
                </a:solidFill>
                <a:effectLst/>
                <a:latin typeface="+mn-lt"/>
                <a:ea typeface="+mn-ea"/>
                <a:cs typeface="+mn-cs"/>
              </a:rPr>
              <a:t>（行</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）。变量</a:t>
            </a:r>
            <a:r>
              <a:rPr lang="en-US" altLang="zh-CN" sz="1200" b="0" i="0" kern="1200" dirty="0" err="1" smtClean="0">
                <a:solidFill>
                  <a:schemeClr val="tx1"/>
                </a:solidFill>
                <a:effectLst/>
                <a:latin typeface="+mn-lt"/>
                <a:ea typeface="+mn-ea"/>
                <a:cs typeface="+mn-cs"/>
              </a:rPr>
              <a:t>lastReader</a:t>
            </a:r>
            <a:r>
              <a:rPr lang="zh-CN" altLang="en-US" sz="1200" b="0" i="0" kern="1200" dirty="0" smtClean="0">
                <a:solidFill>
                  <a:schemeClr val="tx1"/>
                </a:solidFill>
                <a:effectLst/>
                <a:latin typeface="+mn-lt"/>
                <a:ea typeface="+mn-ea"/>
                <a:cs typeface="+mn-cs"/>
              </a:rPr>
              <a:t>记录上一个有值输出的</a:t>
            </a:r>
            <a:r>
              <a:rPr lang="en-US" altLang="zh-CN" sz="1200" b="0" i="0" kern="1200" dirty="0" smtClean="0">
                <a:solidFill>
                  <a:schemeClr val="tx1"/>
                </a:solidFill>
                <a:effectLst/>
                <a:latin typeface="+mn-lt"/>
                <a:ea typeface="+mn-ea"/>
                <a:cs typeface="+mn-cs"/>
              </a:rPr>
              <a:t>reader</a:t>
            </a:r>
            <a:r>
              <a:rPr lang="zh-CN" altLang="en-US" sz="1200" b="0" i="0" kern="1200" dirty="0" smtClean="0">
                <a:solidFill>
                  <a:schemeClr val="tx1"/>
                </a:solidFill>
                <a:effectLst/>
                <a:latin typeface="+mn-lt"/>
                <a:ea typeface="+mn-ea"/>
                <a:cs typeface="+mn-cs"/>
              </a:rPr>
              <a:t>，则在图</a:t>
            </a:r>
            <a:r>
              <a:rPr lang="en-US" altLang="zh-CN" sz="1200" b="0" i="0" kern="1200" dirty="0" smtClean="0">
                <a:solidFill>
                  <a:schemeClr val="tx1"/>
                </a:solidFill>
                <a:effectLst/>
                <a:latin typeface="+mn-lt"/>
                <a:ea typeface="+mn-ea"/>
                <a:cs typeface="+mn-cs"/>
              </a:rPr>
              <a:t>17</a:t>
            </a:r>
            <a:r>
              <a:rPr lang="zh-CN" altLang="en-US" sz="1200" b="0" i="0" kern="1200" dirty="0" smtClean="0">
                <a:solidFill>
                  <a:schemeClr val="tx1"/>
                </a:solidFill>
                <a:effectLst/>
                <a:latin typeface="+mn-lt"/>
                <a:ea typeface="+mn-ea"/>
                <a:cs typeface="+mn-cs"/>
              </a:rPr>
              <a:t>的三个过程里都有效。行</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开始主</a:t>
            </a:r>
            <a:r>
              <a:rPr lang="en-US" altLang="zh-CN" sz="1200" b="0" i="0" kern="1200" dirty="0" smtClean="0">
                <a:solidFill>
                  <a:schemeClr val="tx1"/>
                </a:solidFill>
                <a:effectLst/>
                <a:latin typeface="+mn-lt"/>
                <a:ea typeface="+mn-ea"/>
                <a:cs typeface="+mn-cs"/>
              </a:rPr>
              <a:t>while</a:t>
            </a:r>
            <a:r>
              <a:rPr lang="zh-CN" altLang="en-US" sz="1200" b="0" i="0" kern="1200" dirty="0" smtClean="0">
                <a:solidFill>
                  <a:schemeClr val="tx1"/>
                </a:solidFill>
                <a:effectLst/>
                <a:latin typeface="+mn-lt"/>
                <a:ea typeface="+mn-ea"/>
                <a:cs typeface="+mn-cs"/>
              </a:rPr>
              <a:t>循环，我们取当前</a:t>
            </a:r>
            <a:r>
              <a:rPr lang="en-US" altLang="zh-CN" sz="1200" b="0" i="0" kern="1200" dirty="0" smtClean="0">
                <a:solidFill>
                  <a:schemeClr val="tx1"/>
                </a:solidFill>
                <a:effectLst/>
                <a:latin typeface="+mn-lt"/>
                <a:ea typeface="+mn-ea"/>
                <a:cs typeface="+mn-cs"/>
              </a:rPr>
              <a:t>reader</a:t>
            </a:r>
            <a:r>
              <a:rPr lang="zh-CN" altLang="en-US" sz="1200" b="0" i="0" kern="1200" dirty="0" smtClean="0">
                <a:solidFill>
                  <a:schemeClr val="tx1"/>
                </a:solidFill>
                <a:effectLst/>
                <a:latin typeface="+mn-lt"/>
                <a:ea typeface="+mn-ea"/>
                <a:cs typeface="+mn-cs"/>
              </a:rPr>
              <a:t>的下一个值，如果值非空，则看它的定义级别，方法</a:t>
            </a:r>
            <a:r>
              <a:rPr lang="en-US" altLang="zh-CN" sz="1200" b="0" i="0" kern="1200" dirty="0" err="1" smtClean="0">
                <a:solidFill>
                  <a:schemeClr val="tx1"/>
                </a:solidFill>
                <a:effectLst/>
                <a:latin typeface="+mn-lt"/>
                <a:ea typeface="+mn-ea"/>
                <a:cs typeface="+mn-cs"/>
              </a:rPr>
              <a:t>MoveToLevel</a:t>
            </a:r>
            <a:r>
              <a:rPr lang="zh-CN" altLang="en-US" sz="1200" b="0" i="0" kern="1200" dirty="0" smtClean="0">
                <a:solidFill>
                  <a:schemeClr val="tx1"/>
                </a:solidFill>
                <a:effectLst/>
                <a:latin typeface="+mn-lt"/>
                <a:ea typeface="+mn-ea"/>
                <a:cs typeface="+mn-cs"/>
              </a:rPr>
              <a:t>把记录同步拼接到当前</a:t>
            </a:r>
            <a:r>
              <a:rPr lang="en-US" altLang="zh-CN" sz="1200" b="0" i="0" kern="1200" dirty="0" smtClean="0">
                <a:solidFill>
                  <a:schemeClr val="tx1"/>
                </a:solidFill>
                <a:effectLst/>
                <a:latin typeface="+mn-lt"/>
                <a:ea typeface="+mn-ea"/>
                <a:cs typeface="+mn-cs"/>
              </a:rPr>
              <a:t>reader</a:t>
            </a:r>
            <a:r>
              <a:rPr lang="zh-CN" altLang="en-US" sz="1200" b="0" i="0" kern="1200" dirty="0" smtClean="0">
                <a:solidFill>
                  <a:schemeClr val="tx1"/>
                </a:solidFill>
                <a:effectLst/>
                <a:latin typeface="+mn-lt"/>
                <a:ea typeface="+mn-ea"/>
                <a:cs typeface="+mn-cs"/>
              </a:rPr>
              <a:t>的记录结构里，同时把域值也放进去。否则，我们只是调整记录结构，但不会添加任何值，这是在碰到空记录时需要做的。行</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中，我们使用完全定义级别，回想一下，定义级别表示出了所需要的域（只有重复域和可选域才被计数），完全定义级别则计算所有的域在内。</a:t>
            </a:r>
          </a:p>
          <a:p>
            <a:r>
              <a:rPr lang="zh-CN" altLang="en-US" sz="1200" b="0" i="0" kern="1200" dirty="0" smtClean="0">
                <a:solidFill>
                  <a:schemeClr val="tx1"/>
                </a:solidFill>
                <a:effectLst/>
                <a:latin typeface="+mn-lt"/>
                <a:ea typeface="+mn-ea"/>
                <a:cs typeface="+mn-cs"/>
              </a:rPr>
              <a:t>         过程</a:t>
            </a:r>
            <a:r>
              <a:rPr lang="en-US" altLang="zh-CN" sz="1200" b="0" i="0" kern="1200" dirty="0" err="1" smtClean="0">
                <a:solidFill>
                  <a:schemeClr val="tx1"/>
                </a:solidFill>
                <a:effectLst/>
                <a:latin typeface="+mn-lt"/>
                <a:ea typeface="+mn-ea"/>
                <a:cs typeface="+mn-cs"/>
              </a:rPr>
              <a:t>MoveToLevel</a:t>
            </a:r>
            <a:r>
              <a:rPr lang="zh-CN" altLang="en-US" sz="1200" b="0" i="0" kern="1200" dirty="0" smtClean="0">
                <a:solidFill>
                  <a:schemeClr val="tx1"/>
                </a:solidFill>
                <a:effectLst/>
                <a:latin typeface="+mn-lt"/>
                <a:ea typeface="+mn-ea"/>
                <a:cs typeface="+mn-cs"/>
              </a:rPr>
              <a:t>将记录从</a:t>
            </a:r>
            <a:r>
              <a:rPr lang="en-US" altLang="zh-CN" sz="1200" b="0" i="0" kern="1200" dirty="0" err="1" smtClean="0">
                <a:solidFill>
                  <a:schemeClr val="tx1"/>
                </a:solidFill>
                <a:effectLst/>
                <a:latin typeface="+mn-lt"/>
                <a:ea typeface="+mn-ea"/>
                <a:cs typeface="+mn-cs"/>
              </a:rPr>
              <a:t>lastReader</a:t>
            </a:r>
            <a:r>
              <a:rPr lang="zh-CN" altLang="en-US" sz="1200" b="0" i="0" kern="1200" dirty="0" smtClean="0">
                <a:solidFill>
                  <a:schemeClr val="tx1"/>
                </a:solidFill>
                <a:effectLst/>
                <a:latin typeface="+mn-lt"/>
                <a:ea typeface="+mn-ea"/>
                <a:cs typeface="+mn-cs"/>
              </a:rPr>
              <a:t>状态转换到</a:t>
            </a:r>
            <a:r>
              <a:rPr lang="en-US" altLang="zh-CN" sz="1200" b="0" i="0" kern="1200" dirty="0" err="1" smtClean="0">
                <a:solidFill>
                  <a:schemeClr val="tx1"/>
                </a:solidFill>
                <a:effectLst/>
                <a:latin typeface="+mn-lt"/>
                <a:ea typeface="+mn-ea"/>
                <a:cs typeface="+mn-cs"/>
              </a:rPr>
              <a:t>nextReader</a:t>
            </a:r>
            <a:r>
              <a:rPr lang="zh-CN" altLang="en-US" sz="1200" b="0" i="0" kern="1200" dirty="0" smtClean="0">
                <a:solidFill>
                  <a:schemeClr val="tx1"/>
                </a:solidFill>
                <a:effectLst/>
                <a:latin typeface="+mn-lt"/>
                <a:ea typeface="+mn-ea"/>
                <a:cs typeface="+mn-cs"/>
              </a:rPr>
              <a:t>（行</a:t>
            </a:r>
            <a:r>
              <a:rPr lang="en-US" altLang="zh-CN" sz="1200" b="0" i="0" kern="1200" dirty="0" smtClean="0">
                <a:solidFill>
                  <a:schemeClr val="tx1"/>
                </a:solidFill>
                <a:effectLst/>
                <a:latin typeface="+mn-lt"/>
                <a:ea typeface="+mn-ea"/>
                <a:cs typeface="+mn-cs"/>
              </a:rPr>
              <a:t>22</a:t>
            </a:r>
            <a:r>
              <a:rPr lang="zh-CN" altLang="en-US" sz="1200" b="0" i="0" kern="1200" dirty="0" smtClean="0">
                <a:solidFill>
                  <a:schemeClr val="tx1"/>
                </a:solidFill>
                <a:effectLst/>
                <a:latin typeface="+mn-lt"/>
                <a:ea typeface="+mn-ea"/>
                <a:cs typeface="+mn-cs"/>
              </a:rPr>
              <a:t>）。比如，当</a:t>
            </a:r>
            <a:r>
              <a:rPr lang="en-US" altLang="zh-CN" sz="1200" b="0" i="0" kern="1200" dirty="0" err="1" smtClean="0">
                <a:solidFill>
                  <a:schemeClr val="tx1"/>
                </a:solidFill>
                <a:effectLst/>
                <a:latin typeface="+mn-lt"/>
                <a:ea typeface="+mn-ea"/>
                <a:cs typeface="+mn-cs"/>
              </a:rPr>
              <a:t>lastReader</a:t>
            </a:r>
            <a:r>
              <a:rPr lang="zh-CN" altLang="en-US" sz="1200" b="0" i="0" kern="1200" dirty="0" smtClean="0">
                <a:solidFill>
                  <a:schemeClr val="tx1"/>
                </a:solidFill>
                <a:effectLst/>
                <a:latin typeface="+mn-lt"/>
                <a:ea typeface="+mn-ea"/>
                <a:cs typeface="+mn-cs"/>
              </a:rPr>
              <a:t>是</a:t>
            </a:r>
            <a:r>
              <a:rPr lang="en-US" altLang="zh-CN" sz="1200" b="0" i="0" kern="1200" dirty="0" err="1" smtClean="0">
                <a:solidFill>
                  <a:schemeClr val="tx1"/>
                </a:solidFill>
                <a:effectLst/>
                <a:latin typeface="+mn-lt"/>
                <a:ea typeface="+mn-ea"/>
                <a:cs typeface="+mn-cs"/>
              </a:rPr>
              <a:t>Links.Backward</a:t>
            </a:r>
            <a:r>
              <a:rPr lang="zh-CN" altLang="en-US" sz="1200" b="0" i="0" kern="1200" dirty="0" smtClean="0">
                <a:solidFill>
                  <a:schemeClr val="tx1"/>
                </a:solidFill>
                <a:effectLst/>
                <a:latin typeface="+mn-lt"/>
                <a:ea typeface="+mn-ea"/>
                <a:cs typeface="+mn-cs"/>
              </a:rPr>
              <a:t>（图</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）时，</a:t>
            </a:r>
            <a:r>
              <a:rPr lang="en-US" altLang="zh-CN" sz="1200" b="0" i="0" kern="1200" dirty="0" err="1" smtClean="0">
                <a:solidFill>
                  <a:schemeClr val="tx1"/>
                </a:solidFill>
                <a:effectLst/>
                <a:latin typeface="+mn-lt"/>
                <a:ea typeface="+mn-ea"/>
                <a:cs typeface="+mn-cs"/>
              </a:rPr>
              <a:t>nextReader</a:t>
            </a:r>
            <a:r>
              <a:rPr lang="zh-CN" altLang="en-US" sz="1200" b="0" i="0" kern="1200" dirty="0" smtClean="0">
                <a:solidFill>
                  <a:schemeClr val="tx1"/>
                </a:solidFill>
                <a:effectLst/>
                <a:latin typeface="+mn-lt"/>
                <a:ea typeface="+mn-ea"/>
                <a:cs typeface="+mn-cs"/>
              </a:rPr>
              <a:t>是</a:t>
            </a:r>
            <a:r>
              <a:rPr lang="en-US" altLang="zh-CN" sz="1200" b="0" i="0" kern="1200" dirty="0" err="1" smtClean="0">
                <a:solidFill>
                  <a:schemeClr val="tx1"/>
                </a:solidFill>
                <a:effectLst/>
                <a:latin typeface="+mn-lt"/>
                <a:ea typeface="+mn-ea"/>
                <a:cs typeface="+mn-cs"/>
              </a:rPr>
              <a:t>Name.Language.Code</a:t>
            </a:r>
            <a:r>
              <a:rPr lang="zh-CN" altLang="en-US" sz="1200" b="0" i="0" kern="1200" dirty="0" smtClean="0">
                <a:solidFill>
                  <a:schemeClr val="tx1"/>
                </a:solidFill>
                <a:effectLst/>
                <a:latin typeface="+mn-lt"/>
                <a:ea typeface="+mn-ea"/>
                <a:cs typeface="+mn-cs"/>
              </a:rPr>
              <a:t>。该方法结束了嵌套记录</a:t>
            </a:r>
            <a:r>
              <a:rPr lang="en-US" altLang="zh-CN" sz="1200" b="0" i="0" kern="1200" dirty="0" smtClean="0">
                <a:solidFill>
                  <a:schemeClr val="tx1"/>
                </a:solidFill>
                <a:effectLst/>
                <a:latin typeface="+mn-lt"/>
                <a:ea typeface="+mn-ea"/>
                <a:cs typeface="+mn-cs"/>
              </a:rPr>
              <a:t>Links</a:t>
            </a:r>
            <a:r>
              <a:rPr lang="zh-CN" altLang="en-US" sz="1200" b="0" i="0" kern="1200" dirty="0" smtClean="0">
                <a:solidFill>
                  <a:schemeClr val="tx1"/>
                </a:solidFill>
                <a:effectLst/>
                <a:latin typeface="+mn-lt"/>
                <a:ea typeface="+mn-ea"/>
                <a:cs typeface="+mn-cs"/>
              </a:rPr>
              <a:t>，然后开始新记录</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Language</a:t>
            </a:r>
            <a:r>
              <a:rPr lang="zh-CN" altLang="en-US" sz="1200" b="0" i="0" kern="1200" dirty="0" smtClean="0">
                <a:solidFill>
                  <a:schemeClr val="tx1"/>
                </a:solidFill>
                <a:effectLst/>
                <a:latin typeface="+mn-lt"/>
                <a:ea typeface="+mn-ea"/>
                <a:cs typeface="+mn-cs"/>
              </a:rPr>
              <a:t>。过程</a:t>
            </a:r>
            <a:r>
              <a:rPr lang="en-US" altLang="zh-CN" sz="1200" b="0" i="0" kern="1200" dirty="0" err="1" smtClean="0">
                <a:solidFill>
                  <a:schemeClr val="tx1"/>
                </a:solidFill>
                <a:effectLst/>
                <a:latin typeface="+mn-lt"/>
                <a:ea typeface="+mn-ea"/>
                <a:cs typeface="+mn-cs"/>
              </a:rPr>
              <a:t>ReturnToLevel</a:t>
            </a:r>
            <a:r>
              <a:rPr lang="zh-CN" altLang="en-US" sz="1200" b="0" i="0" kern="1200" dirty="0" smtClean="0">
                <a:solidFill>
                  <a:schemeClr val="tx1"/>
                </a:solidFill>
                <a:effectLst/>
                <a:latin typeface="+mn-lt"/>
                <a:ea typeface="+mn-ea"/>
                <a:cs typeface="+mn-cs"/>
              </a:rPr>
              <a:t>（行</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MoveToLevel</a:t>
            </a:r>
            <a:r>
              <a:rPr lang="zh-CN" altLang="en-US" sz="1200" b="0" i="0" kern="1200" dirty="0" smtClean="0">
                <a:solidFill>
                  <a:schemeClr val="tx1"/>
                </a:solidFill>
                <a:effectLst/>
                <a:latin typeface="+mn-lt"/>
                <a:ea typeface="+mn-ea"/>
                <a:cs typeface="+mn-cs"/>
              </a:rPr>
              <a:t>正好相反，只结束当前记录而不会开始新的。</a:t>
            </a:r>
          </a:p>
          <a:p>
            <a:r>
              <a:rPr lang="zh-CN" altLang="en-US" sz="1200" b="0" i="0" kern="1200" dirty="0" smtClean="0">
                <a:solidFill>
                  <a:schemeClr val="tx1"/>
                </a:solidFill>
                <a:effectLst/>
                <a:latin typeface="+mn-lt"/>
                <a:ea typeface="+mn-ea"/>
                <a:cs typeface="+mn-cs"/>
              </a:rPr>
              <a:t> </a:t>
            </a:r>
          </a:p>
          <a:p>
            <a:r>
              <a:rPr lang="zh-CN" altLang="en-US" sz="1200" b="0" i="0" kern="1200" dirty="0" smtClean="0">
                <a:solidFill>
                  <a:schemeClr val="tx1"/>
                </a:solidFill>
                <a:effectLst/>
                <a:latin typeface="+mn-lt"/>
                <a:ea typeface="+mn-ea"/>
                <a:cs typeface="+mn-cs"/>
              </a:rPr>
              <a:t>为描述</a:t>
            </a:r>
            <a:r>
              <a:rPr lang="en-US" altLang="zh-CN" sz="1200" b="0" i="0" kern="1200" dirty="0" smtClean="0">
                <a:solidFill>
                  <a:schemeClr val="tx1"/>
                </a:solidFill>
                <a:effectLst/>
                <a:latin typeface="+mn-lt"/>
                <a:ea typeface="+mn-ea"/>
                <a:cs typeface="+mn-cs"/>
              </a:rPr>
              <a:t>FSM</a:t>
            </a:r>
            <a:r>
              <a:rPr lang="zh-CN" altLang="en-US" sz="1200" b="0" i="0" kern="1200" dirty="0" smtClean="0">
                <a:solidFill>
                  <a:schemeClr val="tx1"/>
                </a:solidFill>
                <a:effectLst/>
                <a:latin typeface="+mn-lt"/>
                <a:ea typeface="+mn-ea"/>
                <a:cs typeface="+mn-cs"/>
              </a:rPr>
              <a:t>转换是如何构建的，定义</a:t>
            </a:r>
            <a:r>
              <a:rPr lang="en-US" altLang="zh-CN" sz="1200" b="0" i="0" kern="1200" dirty="0" smtClean="0">
                <a:solidFill>
                  <a:schemeClr val="tx1"/>
                </a:solidFill>
                <a:effectLst/>
                <a:latin typeface="+mn-lt"/>
                <a:ea typeface="+mn-ea"/>
                <a:cs typeface="+mn-cs"/>
              </a:rPr>
              <a:t>L</a:t>
            </a:r>
            <a:r>
              <a:rPr lang="zh-CN" altLang="en-US" sz="1200" b="0" i="0" kern="1200" dirty="0" smtClean="0">
                <a:solidFill>
                  <a:schemeClr val="tx1"/>
                </a:solidFill>
                <a:effectLst/>
                <a:latin typeface="+mn-lt"/>
                <a:ea typeface="+mn-ea"/>
                <a:cs typeface="+mn-cs"/>
              </a:rPr>
              <a:t>为当前域</a:t>
            </a:r>
            <a:r>
              <a:rPr lang="en-US" altLang="zh-CN" sz="1200" b="0" i="0" kern="1200" dirty="0" smtClean="0">
                <a:solidFill>
                  <a:schemeClr val="tx1"/>
                </a:solidFill>
                <a:effectLst/>
                <a:latin typeface="+mn-lt"/>
                <a:ea typeface="+mn-ea"/>
                <a:cs typeface="+mn-cs"/>
              </a:rPr>
              <a:t>F</a:t>
            </a:r>
            <a:r>
              <a:rPr lang="zh-CN" altLang="en-US" sz="1200" b="0" i="0" kern="1200" dirty="0" smtClean="0">
                <a:solidFill>
                  <a:schemeClr val="tx1"/>
                </a:solidFill>
                <a:effectLst/>
                <a:latin typeface="+mn-lt"/>
                <a:ea typeface="+mn-ea"/>
                <a:cs typeface="+mn-cs"/>
              </a:rPr>
              <a:t>的解析器所返回的下一个</a:t>
            </a:r>
            <a:r>
              <a:rPr lang="en-US" altLang="zh-CN" sz="1200" b="0" i="0" kern="1200" dirty="0" err="1" smtClean="0">
                <a:solidFill>
                  <a:schemeClr val="tx1"/>
                </a:solidFill>
                <a:effectLst/>
                <a:latin typeface="+mn-lt"/>
                <a:ea typeface="+mn-ea"/>
                <a:cs typeface="+mn-cs"/>
              </a:rPr>
              <a:t>repetitionlevel</a:t>
            </a:r>
            <a:r>
              <a:rPr lang="zh-CN" altLang="en-US" sz="1200" b="0" i="0" kern="1200" dirty="0" smtClean="0">
                <a:solidFill>
                  <a:schemeClr val="tx1"/>
                </a:solidFill>
                <a:effectLst/>
                <a:latin typeface="+mn-lt"/>
                <a:ea typeface="+mn-ea"/>
                <a:cs typeface="+mn-cs"/>
              </a:rPr>
              <a:t>。从</a:t>
            </a:r>
            <a:r>
              <a:rPr lang="en-US" altLang="zh-CN" sz="1200" b="0" i="0" kern="1200" dirty="0" smtClean="0">
                <a:solidFill>
                  <a:schemeClr val="tx1"/>
                </a:solidFill>
                <a:effectLst/>
                <a:latin typeface="+mn-lt"/>
                <a:ea typeface="+mn-ea"/>
                <a:cs typeface="+mn-cs"/>
              </a:rPr>
              <a:t>schema</a:t>
            </a:r>
            <a:r>
              <a:rPr lang="zh-CN" altLang="en-US" sz="1200" b="0" i="0" kern="1200" dirty="0" smtClean="0">
                <a:solidFill>
                  <a:schemeClr val="tx1"/>
                </a:solidFill>
                <a:effectLst/>
                <a:latin typeface="+mn-lt"/>
                <a:ea typeface="+mn-ea"/>
                <a:cs typeface="+mn-cs"/>
              </a:rPr>
              <a:t>树的</a:t>
            </a:r>
            <a:r>
              <a:rPr lang="en-US" altLang="zh-CN" sz="1200" b="0" i="0" kern="1200" dirty="0" smtClean="0">
                <a:solidFill>
                  <a:schemeClr val="tx1"/>
                </a:solidFill>
                <a:effectLst/>
                <a:latin typeface="+mn-lt"/>
                <a:ea typeface="+mn-ea"/>
                <a:cs typeface="+mn-cs"/>
              </a:rPr>
              <a:t>F</a:t>
            </a:r>
            <a:r>
              <a:rPr lang="zh-CN" altLang="en-US" sz="1200" b="0" i="0" kern="1200" dirty="0" smtClean="0">
                <a:solidFill>
                  <a:schemeClr val="tx1"/>
                </a:solidFill>
                <a:effectLst/>
                <a:latin typeface="+mn-lt"/>
                <a:ea typeface="+mn-ea"/>
                <a:cs typeface="+mn-cs"/>
              </a:rPr>
              <a:t>位置开始，我们找到它的祖先在</a:t>
            </a:r>
            <a:r>
              <a:rPr lang="en-US" altLang="zh-CN" sz="1200" b="0" i="0" kern="1200" dirty="0" smtClean="0">
                <a:solidFill>
                  <a:schemeClr val="tx1"/>
                </a:solidFill>
                <a:effectLst/>
                <a:latin typeface="+mn-lt"/>
                <a:ea typeface="+mn-ea"/>
                <a:cs typeface="+mn-cs"/>
              </a:rPr>
              <a:t>L</a:t>
            </a:r>
            <a:r>
              <a:rPr lang="zh-CN" altLang="en-US" sz="1200" b="0" i="0" kern="1200" dirty="0" smtClean="0">
                <a:solidFill>
                  <a:schemeClr val="tx1"/>
                </a:solidFill>
                <a:effectLst/>
                <a:latin typeface="+mn-lt"/>
                <a:ea typeface="+mn-ea"/>
                <a:cs typeface="+mn-cs"/>
              </a:rPr>
              <a:t>层重复，并选择该祖先的第一个叶节点域</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。此即代表一个</a:t>
            </a:r>
            <a:r>
              <a:rPr lang="en-US" altLang="zh-CN" sz="1200" b="0" i="0" kern="1200" dirty="0" smtClean="0">
                <a:solidFill>
                  <a:schemeClr val="tx1"/>
                </a:solidFill>
                <a:effectLst/>
                <a:latin typeface="+mn-lt"/>
                <a:ea typeface="+mn-ea"/>
                <a:cs typeface="+mn-cs"/>
              </a:rPr>
              <a:t>FSM</a:t>
            </a:r>
            <a:r>
              <a:rPr lang="zh-CN" altLang="en-US" sz="1200" b="0" i="0" kern="1200" dirty="0" smtClean="0">
                <a:solidFill>
                  <a:schemeClr val="tx1"/>
                </a:solidFill>
                <a:effectLst/>
                <a:latin typeface="+mn-lt"/>
                <a:ea typeface="+mn-ea"/>
                <a:cs typeface="+mn-cs"/>
              </a:rPr>
              <a:t>转换（</a:t>
            </a:r>
            <a:r>
              <a:rPr lang="en-US" altLang="zh-CN" sz="1200" b="0" i="0" kern="1200" dirty="0" smtClean="0">
                <a:solidFill>
                  <a:schemeClr val="tx1"/>
                </a:solidFill>
                <a:effectLst/>
                <a:latin typeface="+mn-lt"/>
                <a:ea typeface="+mn-ea"/>
                <a:cs typeface="+mn-cs"/>
              </a:rPr>
              <a:t>F</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-&gt;N</a:t>
            </a:r>
            <a:r>
              <a:rPr lang="zh-CN" altLang="en-US" sz="1200" b="0" i="0" kern="1200" dirty="0" smtClean="0">
                <a:solidFill>
                  <a:schemeClr val="tx1"/>
                </a:solidFill>
                <a:effectLst/>
                <a:latin typeface="+mn-lt"/>
                <a:ea typeface="+mn-ea"/>
                <a:cs typeface="+mn-cs"/>
              </a:rPr>
              <a:t>。举例来说，令</a:t>
            </a:r>
            <a:r>
              <a:rPr lang="en-US" altLang="zh-CN" sz="1200" b="0" i="0" kern="1200" dirty="0" smtClean="0">
                <a:solidFill>
                  <a:schemeClr val="tx1"/>
                </a:solidFill>
                <a:effectLst/>
                <a:latin typeface="+mn-lt"/>
                <a:ea typeface="+mn-ea"/>
                <a:cs typeface="+mn-cs"/>
              </a:rPr>
              <a:t>L=1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F=</a:t>
            </a:r>
            <a:r>
              <a:rPr lang="en-US" altLang="zh-CN" sz="1200" b="0" i="0" kern="1200" dirty="0" err="1" smtClean="0">
                <a:solidFill>
                  <a:schemeClr val="tx1"/>
                </a:solidFill>
                <a:effectLst/>
                <a:latin typeface="+mn-lt"/>
                <a:ea typeface="+mn-ea"/>
                <a:cs typeface="+mn-cs"/>
              </a:rPr>
              <a:t>Name.Language.Country</a:t>
            </a:r>
            <a:r>
              <a:rPr lang="zh-CN" altLang="en-US" sz="1200" b="0" i="0" kern="1200" dirty="0" smtClean="0">
                <a:solidFill>
                  <a:schemeClr val="tx1"/>
                </a:solidFill>
                <a:effectLst/>
                <a:latin typeface="+mn-lt"/>
                <a:ea typeface="+mn-ea"/>
                <a:cs typeface="+mn-cs"/>
              </a:rPr>
              <a:t>，它的</a:t>
            </a:r>
            <a:r>
              <a:rPr lang="en-US" altLang="zh-CN" sz="1200" b="0" i="0" kern="1200" dirty="0" smtClean="0">
                <a:solidFill>
                  <a:schemeClr val="tx1"/>
                </a:solidFill>
                <a:effectLst/>
                <a:latin typeface="+mn-lt"/>
                <a:ea typeface="+mn-ea"/>
                <a:cs typeface="+mn-cs"/>
              </a:rPr>
              <a:t>repetition level</a:t>
            </a:r>
            <a:r>
              <a:rPr lang="zh-CN" altLang="en-US" sz="1200" b="0" i="0" kern="1200" dirty="0" smtClean="0">
                <a:solidFill>
                  <a:schemeClr val="tx1"/>
                </a:solidFill>
                <a:effectLst/>
                <a:latin typeface="+mn-lt"/>
                <a:ea typeface="+mn-ea"/>
                <a:cs typeface="+mn-cs"/>
              </a:rPr>
              <a:t>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的祖先是</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，此时</a:t>
            </a:r>
            <a:r>
              <a:rPr lang="en-US" altLang="zh-CN" sz="1200" b="0" i="0" kern="1200" dirty="0" smtClean="0">
                <a:solidFill>
                  <a:schemeClr val="tx1"/>
                </a:solidFill>
                <a:effectLst/>
                <a:latin typeface="+mn-lt"/>
                <a:ea typeface="+mn-ea"/>
                <a:cs typeface="+mn-cs"/>
              </a:rPr>
              <a:t>N=</a:t>
            </a:r>
            <a:r>
              <a:rPr lang="en-US" altLang="zh-CN" sz="1200" b="0" i="0" kern="1200" dirty="0" err="1" smtClean="0">
                <a:solidFill>
                  <a:schemeClr val="tx1"/>
                </a:solidFill>
                <a:effectLst/>
                <a:latin typeface="+mn-lt"/>
                <a:ea typeface="+mn-ea"/>
                <a:cs typeface="+mn-cs"/>
              </a:rPr>
              <a:t>Name.Url</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         下面描述</a:t>
            </a:r>
            <a:r>
              <a:rPr lang="en-US" altLang="zh-CN" sz="1200" b="0" i="0" kern="1200" dirty="0" smtClean="0">
                <a:solidFill>
                  <a:schemeClr val="tx1"/>
                </a:solidFill>
                <a:effectLst/>
                <a:latin typeface="+mn-lt"/>
                <a:ea typeface="+mn-ea"/>
                <a:cs typeface="+mn-cs"/>
              </a:rPr>
              <a:t>FSM</a:t>
            </a:r>
            <a:r>
              <a:rPr lang="zh-CN" altLang="en-US" sz="1200" b="0" i="0" kern="1200" dirty="0" smtClean="0">
                <a:solidFill>
                  <a:schemeClr val="tx1"/>
                </a:solidFill>
                <a:effectLst/>
                <a:latin typeface="+mn-lt"/>
                <a:ea typeface="+mn-ea"/>
                <a:cs typeface="+mn-cs"/>
              </a:rPr>
              <a:t>的构建算法。（附录</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         图</a:t>
            </a:r>
            <a:r>
              <a:rPr lang="en-US" altLang="zh-CN" sz="1200" b="0" i="0" kern="1200" dirty="0" smtClean="0">
                <a:solidFill>
                  <a:schemeClr val="tx1"/>
                </a:solidFill>
                <a:effectLst/>
                <a:latin typeface="+mn-lt"/>
                <a:ea typeface="+mn-ea"/>
                <a:cs typeface="+mn-cs"/>
              </a:rPr>
              <a:t>18</a:t>
            </a:r>
            <a:r>
              <a:rPr lang="zh-CN" altLang="en-US" sz="1200" b="0" i="0" kern="1200" dirty="0" smtClean="0">
                <a:solidFill>
                  <a:schemeClr val="tx1"/>
                </a:solidFill>
                <a:effectLst/>
                <a:latin typeface="+mn-lt"/>
                <a:ea typeface="+mn-ea"/>
                <a:cs typeface="+mn-cs"/>
              </a:rPr>
              <a:t>描述了用来完成记录重建的有限状态机的构建算法。算法以记录中需要填的域为输入，并保持与它们在</a:t>
            </a:r>
            <a:r>
              <a:rPr lang="en-US" altLang="zh-CN" sz="1200" b="0" i="0" kern="1200" dirty="0" smtClean="0">
                <a:solidFill>
                  <a:schemeClr val="tx1"/>
                </a:solidFill>
                <a:effectLst/>
                <a:latin typeface="+mn-lt"/>
                <a:ea typeface="+mn-ea"/>
                <a:cs typeface="+mn-cs"/>
              </a:rPr>
              <a:t>schema</a:t>
            </a:r>
            <a:r>
              <a:rPr lang="zh-CN" altLang="en-US" sz="1200" b="0" i="0" kern="1200" dirty="0" smtClean="0">
                <a:solidFill>
                  <a:schemeClr val="tx1"/>
                </a:solidFill>
                <a:effectLst/>
                <a:latin typeface="+mn-lt"/>
                <a:ea typeface="+mn-ea"/>
                <a:cs typeface="+mn-cs"/>
              </a:rPr>
              <a:t>中的顺序一致。算法使用了一个概念，两个域的公共重复级别，表示这两个域的最低公共祖先。举个例子，</a:t>
            </a:r>
            <a:r>
              <a:rPr lang="en-US" altLang="zh-CN" sz="1200" b="0" i="0" kern="1200" dirty="0" err="1" smtClean="0">
                <a:solidFill>
                  <a:schemeClr val="tx1"/>
                </a:solidFill>
                <a:effectLst/>
                <a:latin typeface="+mn-lt"/>
                <a:ea typeface="+mn-ea"/>
                <a:cs typeface="+mn-cs"/>
              </a:rPr>
              <a:t>Links.Backward</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Links.Forward</a:t>
            </a:r>
            <a:r>
              <a:rPr lang="zh-CN" altLang="en-US" sz="1200" b="0" i="0" kern="1200" dirty="0" smtClean="0">
                <a:solidFill>
                  <a:schemeClr val="tx1"/>
                </a:solidFill>
                <a:effectLst/>
                <a:latin typeface="+mn-lt"/>
                <a:ea typeface="+mn-ea"/>
                <a:cs typeface="+mn-cs"/>
              </a:rPr>
              <a:t>的公共重复级别是</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第二个概念是</a:t>
            </a:r>
            <a:r>
              <a:rPr lang="en-US" altLang="zh-CN" sz="1200" b="0" i="0" kern="1200" dirty="0" smtClean="0">
                <a:solidFill>
                  <a:schemeClr val="tx1"/>
                </a:solidFill>
                <a:effectLst/>
                <a:latin typeface="+mn-lt"/>
                <a:ea typeface="+mn-ea"/>
                <a:cs typeface="+mn-cs"/>
              </a:rPr>
              <a:t>barrier</a:t>
            </a:r>
            <a:r>
              <a:rPr lang="zh-CN" altLang="en-US" sz="1200" b="0" i="0" kern="1200" dirty="0" smtClean="0">
                <a:solidFill>
                  <a:schemeClr val="tx1"/>
                </a:solidFill>
                <a:effectLst/>
                <a:latin typeface="+mn-lt"/>
                <a:ea typeface="+mn-ea"/>
                <a:cs typeface="+mn-cs"/>
              </a:rPr>
              <a:t>，表示当前域的下一个域，目的是我们挨个处理各个域直到碰到</a:t>
            </a:r>
            <a:r>
              <a:rPr lang="en-US" altLang="zh-CN" sz="1200" b="0" i="0" kern="1200" dirty="0" smtClean="0">
                <a:solidFill>
                  <a:schemeClr val="tx1"/>
                </a:solidFill>
                <a:effectLst/>
                <a:latin typeface="+mn-lt"/>
                <a:ea typeface="+mn-ea"/>
                <a:cs typeface="+mn-cs"/>
              </a:rPr>
              <a:t>barrier</a:t>
            </a:r>
            <a:r>
              <a:rPr lang="zh-CN" altLang="en-US" sz="1200" b="0" i="0" kern="1200" dirty="0" smtClean="0">
                <a:solidFill>
                  <a:schemeClr val="tx1"/>
                </a:solidFill>
                <a:effectLst/>
                <a:latin typeface="+mn-lt"/>
                <a:ea typeface="+mn-ea"/>
                <a:cs typeface="+mn-cs"/>
              </a:rPr>
              <a:t>并跳转到前面看到的域。</a:t>
            </a:r>
          </a:p>
          <a:p>
            <a:r>
              <a:rPr lang="zh-CN" altLang="en-US" sz="1200" b="0" i="0" kern="1200" dirty="0" smtClean="0">
                <a:solidFill>
                  <a:schemeClr val="tx1"/>
                </a:solidFill>
                <a:effectLst/>
                <a:latin typeface="+mn-lt"/>
                <a:ea typeface="+mn-ea"/>
                <a:cs typeface="+mn-cs"/>
              </a:rPr>
              <a:t>         算法包括三步。第一步（行</a:t>
            </a:r>
            <a:r>
              <a:rPr lang="en-US" altLang="zh-CN" sz="1200" b="0" i="0" kern="1200" dirty="0" smtClean="0">
                <a:solidFill>
                  <a:schemeClr val="tx1"/>
                </a:solidFill>
                <a:effectLst/>
                <a:latin typeface="+mn-lt"/>
                <a:ea typeface="+mn-ea"/>
                <a:cs typeface="+mn-cs"/>
              </a:rPr>
              <a:t>6-10</a:t>
            </a:r>
            <a:r>
              <a:rPr lang="zh-CN" altLang="en-US" sz="1200" b="0" i="0" kern="1200" dirty="0" smtClean="0">
                <a:solidFill>
                  <a:schemeClr val="tx1"/>
                </a:solidFill>
                <a:effectLst/>
                <a:latin typeface="+mn-lt"/>
                <a:ea typeface="+mn-ea"/>
                <a:cs typeface="+mn-cs"/>
              </a:rPr>
              <a:t>），我们从后往前遍历公共重复级别，这样保证是非增的。对每一个重复级别，我们选择序列中最左的域，当</a:t>
            </a:r>
            <a:r>
              <a:rPr lang="en-US" altLang="zh-CN" sz="1200" b="0" i="0" kern="1200" dirty="0" err="1" smtClean="0">
                <a:solidFill>
                  <a:schemeClr val="tx1"/>
                </a:solidFill>
                <a:effectLst/>
                <a:latin typeface="+mn-lt"/>
                <a:ea typeface="+mn-ea"/>
                <a:cs typeface="+mn-cs"/>
              </a:rPr>
              <a:t>FieldReader</a:t>
            </a:r>
            <a:r>
              <a:rPr lang="zh-CN" altLang="en-US" sz="1200" b="0" i="0" kern="1200" dirty="0" smtClean="0">
                <a:solidFill>
                  <a:schemeClr val="tx1"/>
                </a:solidFill>
                <a:effectLst/>
                <a:latin typeface="+mn-lt"/>
                <a:ea typeface="+mn-ea"/>
                <a:cs typeface="+mn-cs"/>
              </a:rPr>
              <a:t>返回重复级别时即转换到它。第二步，我们要开始填空了（行</a:t>
            </a:r>
            <a:r>
              <a:rPr lang="en-US" altLang="zh-CN" sz="1200" b="0" i="0" kern="1200" dirty="0" smtClean="0">
                <a:solidFill>
                  <a:schemeClr val="tx1"/>
                </a:solidFill>
                <a:effectLst/>
                <a:latin typeface="+mn-lt"/>
                <a:ea typeface="+mn-ea"/>
                <a:cs typeface="+mn-cs"/>
              </a:rPr>
              <a:t>11-14</a:t>
            </a:r>
            <a:r>
              <a:rPr lang="zh-CN" altLang="en-US" sz="1200" b="0" i="0" kern="1200" dirty="0" smtClean="0">
                <a:solidFill>
                  <a:schemeClr val="tx1"/>
                </a:solidFill>
                <a:effectLst/>
                <a:latin typeface="+mn-lt"/>
                <a:ea typeface="+mn-ea"/>
                <a:cs typeface="+mn-cs"/>
              </a:rPr>
              <a:t>）。这些空白存在时因为并不是所有的重复级别都出现在行</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中计算的公共重复级别中。第三步（行</a:t>
            </a:r>
            <a:r>
              <a:rPr lang="en-US" altLang="zh-CN" sz="1200" b="0" i="0" kern="1200" dirty="0" smtClean="0">
                <a:solidFill>
                  <a:schemeClr val="tx1"/>
                </a:solidFill>
                <a:effectLst/>
                <a:latin typeface="+mn-lt"/>
                <a:ea typeface="+mn-ea"/>
                <a:cs typeface="+mn-cs"/>
              </a:rPr>
              <a:t>15-17</a:t>
            </a:r>
            <a:r>
              <a:rPr lang="zh-CN" altLang="en-US" sz="1200" b="0" i="0" kern="1200" dirty="0" smtClean="0">
                <a:solidFill>
                  <a:schemeClr val="tx1"/>
                </a:solidFill>
                <a:effectLst/>
                <a:latin typeface="+mn-lt"/>
                <a:ea typeface="+mn-ea"/>
                <a:cs typeface="+mn-cs"/>
              </a:rPr>
              <a:t>），我们设置所有级别等于或小于</a:t>
            </a:r>
            <a:r>
              <a:rPr lang="en-US" altLang="zh-CN" sz="1200" b="0" i="0" kern="1200" dirty="0" smtClean="0">
                <a:solidFill>
                  <a:schemeClr val="tx1"/>
                </a:solidFill>
                <a:effectLst/>
                <a:latin typeface="+mn-lt"/>
                <a:ea typeface="+mn-ea"/>
                <a:cs typeface="+mn-cs"/>
              </a:rPr>
              <a:t>barrier</a:t>
            </a:r>
            <a:r>
              <a:rPr lang="zh-CN" altLang="en-US" sz="1200" b="0" i="0" kern="1200" dirty="0" smtClean="0">
                <a:solidFill>
                  <a:schemeClr val="tx1"/>
                </a:solidFill>
                <a:effectLst/>
                <a:latin typeface="+mn-lt"/>
                <a:ea typeface="+mn-ea"/>
                <a:cs typeface="+mn-cs"/>
              </a:rPr>
              <a:t>级别的跳转到</a:t>
            </a:r>
            <a:r>
              <a:rPr lang="en-US" altLang="zh-CN" sz="1200" b="0" i="0" kern="1200" dirty="0" smtClean="0">
                <a:solidFill>
                  <a:schemeClr val="tx1"/>
                </a:solidFill>
                <a:effectLst/>
                <a:latin typeface="+mn-lt"/>
                <a:ea typeface="+mn-ea"/>
                <a:cs typeface="+mn-cs"/>
              </a:rPr>
              <a:t>barrier</a:t>
            </a:r>
            <a:r>
              <a:rPr lang="zh-CN" altLang="en-US" sz="1200" b="0" i="0" kern="1200" dirty="0" smtClean="0">
                <a:solidFill>
                  <a:schemeClr val="tx1"/>
                </a:solidFill>
                <a:effectLst/>
                <a:latin typeface="+mn-lt"/>
                <a:ea typeface="+mn-ea"/>
                <a:cs typeface="+mn-cs"/>
              </a:rPr>
              <a:t>域。如果</a:t>
            </a:r>
            <a:r>
              <a:rPr lang="en-US" altLang="zh-CN" sz="1200" b="0" i="0" kern="1200" dirty="0" err="1" smtClean="0">
                <a:solidFill>
                  <a:schemeClr val="tx1"/>
                </a:solidFill>
                <a:effectLst/>
                <a:latin typeface="+mn-lt"/>
                <a:ea typeface="+mn-ea"/>
                <a:cs typeface="+mn-cs"/>
              </a:rPr>
              <a:t>FieldReader</a:t>
            </a:r>
            <a:r>
              <a:rPr lang="zh-CN" altLang="en-US" sz="1200" b="0" i="0" kern="1200" dirty="0" smtClean="0">
                <a:solidFill>
                  <a:schemeClr val="tx1"/>
                </a:solidFill>
                <a:effectLst/>
                <a:latin typeface="+mn-lt"/>
                <a:ea typeface="+mn-ea"/>
                <a:cs typeface="+mn-cs"/>
              </a:rPr>
              <a:t>生成了这样一个级别，我们需要继续构建嵌套记录，且仍在该</a:t>
            </a:r>
            <a:r>
              <a:rPr lang="en-US" altLang="zh-CN" sz="1200" b="0" i="0" kern="1200" dirty="0" smtClean="0">
                <a:solidFill>
                  <a:schemeClr val="tx1"/>
                </a:solidFill>
                <a:effectLst/>
                <a:latin typeface="+mn-lt"/>
                <a:ea typeface="+mn-ea"/>
                <a:cs typeface="+mn-cs"/>
              </a:rPr>
              <a:t>barrier</a:t>
            </a:r>
            <a:r>
              <a:rPr lang="zh-CN" altLang="en-US" sz="1200" b="0" i="0" kern="1200" dirty="0" smtClean="0">
                <a:solidFill>
                  <a:schemeClr val="tx1"/>
                </a:solidFill>
                <a:effectLst/>
                <a:latin typeface="+mn-lt"/>
                <a:ea typeface="+mn-ea"/>
                <a:cs typeface="+mn-cs"/>
              </a:rPr>
              <a:t>之内。</a:t>
            </a:r>
          </a:p>
          <a:p>
            <a:r>
              <a:rPr lang="zh-CN" altLang="en-US" sz="1200" b="0" i="0" kern="1200" dirty="0" smtClean="0">
                <a:solidFill>
                  <a:schemeClr val="tx1"/>
                </a:solidFill>
                <a:effectLst/>
                <a:latin typeface="+mn-lt"/>
                <a:ea typeface="+mn-ea"/>
                <a:cs typeface="+mn-cs"/>
              </a:rPr>
              <a:t> </a:t>
            </a:r>
          </a:p>
          <a:p>
            <a:r>
              <a:rPr lang="zh-CN" altLang="en-US" sz="1200" b="0" i="0" kern="1200" dirty="0" smtClean="0">
                <a:solidFill>
                  <a:schemeClr val="tx1"/>
                </a:solidFill>
                <a:effectLst/>
                <a:latin typeface="+mn-lt"/>
                <a:ea typeface="+mn-ea"/>
                <a:cs typeface="+mn-cs"/>
              </a:rPr>
              <a:t>         如果只有一部分域需要提取，我们可以构建一个更简单的</a:t>
            </a:r>
            <a:r>
              <a:rPr lang="en-US" altLang="zh-CN" sz="1200" b="0" i="0" kern="1200" dirty="0" smtClean="0">
                <a:solidFill>
                  <a:schemeClr val="tx1"/>
                </a:solidFill>
                <a:effectLst/>
                <a:latin typeface="+mn-lt"/>
                <a:ea typeface="+mn-ea"/>
                <a:cs typeface="+mn-cs"/>
              </a:rPr>
              <a:t>FSM</a:t>
            </a:r>
            <a:r>
              <a:rPr lang="zh-CN" altLang="en-US" sz="1200" b="0" i="0" kern="1200" dirty="0" smtClean="0">
                <a:solidFill>
                  <a:schemeClr val="tx1"/>
                </a:solidFill>
                <a:effectLst/>
                <a:latin typeface="+mn-lt"/>
                <a:ea typeface="+mn-ea"/>
                <a:cs typeface="+mn-cs"/>
              </a:rPr>
              <a:t>以便降低执行代价。图</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描述了一个只读</a:t>
            </a:r>
            <a:r>
              <a:rPr lang="en-US" altLang="zh-CN" sz="1200" b="0" i="0" kern="1200" dirty="0" err="1" smtClean="0">
                <a:solidFill>
                  <a:schemeClr val="tx1"/>
                </a:solidFill>
                <a:effectLst/>
                <a:latin typeface="+mn-lt"/>
                <a:ea typeface="+mn-ea"/>
                <a:cs typeface="+mn-cs"/>
              </a:rPr>
              <a:t>DocId</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Name.Language.Country</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FSM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S2</a:t>
            </a:r>
            <a:r>
              <a:rPr lang="zh-CN" altLang="en-US" sz="1200" b="0" i="0" kern="1200" dirty="0" smtClean="0">
                <a:solidFill>
                  <a:schemeClr val="tx1"/>
                </a:solidFill>
                <a:effectLst/>
                <a:latin typeface="+mn-lt"/>
                <a:ea typeface="+mn-ea"/>
                <a:cs typeface="+mn-cs"/>
              </a:rPr>
              <a:t>是自动输出的两条记录。</a:t>
            </a:r>
          </a:p>
          <a:p>
            <a:r>
              <a:rPr lang="zh-CN" altLang="en-US" sz="1200" b="0" i="0" kern="1200" dirty="0" smtClean="0">
                <a:solidFill>
                  <a:schemeClr val="tx1"/>
                </a:solidFill>
                <a:effectLst/>
                <a:latin typeface="+mn-lt"/>
                <a:ea typeface="+mn-ea"/>
                <a:cs typeface="+mn-cs"/>
              </a:rPr>
              <a:t>         注意我们的编码和重建算法保存了域</a:t>
            </a:r>
            <a:r>
              <a:rPr lang="en-US" altLang="zh-CN" sz="1200" b="0" i="0" kern="1200" dirty="0" smtClean="0">
                <a:solidFill>
                  <a:schemeClr val="tx1"/>
                </a:solidFill>
                <a:effectLst/>
                <a:latin typeface="+mn-lt"/>
                <a:ea typeface="+mn-ea"/>
                <a:cs typeface="+mn-cs"/>
              </a:rPr>
              <a:t>Country</a:t>
            </a:r>
            <a:r>
              <a:rPr lang="zh-CN" altLang="en-US" sz="1200" b="0" i="0" kern="1200" dirty="0" smtClean="0">
                <a:solidFill>
                  <a:schemeClr val="tx1"/>
                </a:solidFill>
                <a:effectLst/>
                <a:latin typeface="+mn-lt"/>
                <a:ea typeface="+mn-ea"/>
                <a:cs typeface="+mn-cs"/>
              </a:rPr>
              <a:t>的完整结构，这对应用来说非常重要，比如应用要访问第二个</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下第一个</a:t>
            </a:r>
            <a:r>
              <a:rPr lang="en-US" altLang="zh-CN" sz="1200" b="0" i="0" kern="1200" dirty="0" smtClean="0">
                <a:solidFill>
                  <a:schemeClr val="tx1"/>
                </a:solidFill>
                <a:effectLst/>
                <a:latin typeface="+mn-lt"/>
                <a:ea typeface="+mn-ea"/>
                <a:cs typeface="+mn-cs"/>
              </a:rPr>
              <a:t>Language</a:t>
            </a:r>
            <a:r>
              <a:rPr lang="zh-CN" altLang="en-US" sz="1200" b="0" i="0" kern="1200" dirty="0" smtClean="0">
                <a:solidFill>
                  <a:schemeClr val="tx1"/>
                </a:solidFill>
                <a:effectLst/>
                <a:latin typeface="+mn-lt"/>
                <a:ea typeface="+mn-ea"/>
                <a:cs typeface="+mn-cs"/>
              </a:rPr>
              <a:t>里的</a:t>
            </a:r>
            <a:r>
              <a:rPr lang="en-US" altLang="zh-CN" sz="1200" b="0" i="0" kern="1200" dirty="0" smtClean="0">
                <a:solidFill>
                  <a:schemeClr val="tx1"/>
                </a:solidFill>
                <a:effectLst/>
                <a:latin typeface="+mn-lt"/>
                <a:ea typeface="+mn-ea"/>
                <a:cs typeface="+mn-cs"/>
              </a:rPr>
              <a:t>country</a:t>
            </a:r>
            <a:r>
              <a:rPr lang="zh-CN" altLang="en-US" sz="1200" b="0" i="0" kern="1200" dirty="0" smtClean="0">
                <a:solidFill>
                  <a:schemeClr val="tx1"/>
                </a:solidFill>
                <a:effectLst/>
                <a:latin typeface="+mn-lt"/>
                <a:ea typeface="+mn-ea"/>
                <a:cs typeface="+mn-cs"/>
              </a:rPr>
              <a:t>，类似</a:t>
            </a:r>
            <a:r>
              <a:rPr lang="en-US" altLang="zh-CN" sz="1200" b="0" i="0" kern="1200" dirty="0" smtClean="0">
                <a:solidFill>
                  <a:schemeClr val="tx1"/>
                </a:solidFill>
                <a:effectLst/>
                <a:latin typeface="+mn-lt"/>
                <a:ea typeface="+mn-ea"/>
                <a:cs typeface="+mn-cs"/>
              </a:rPr>
              <a:t>XPath</a:t>
            </a:r>
            <a:r>
              <a:rPr lang="zh-CN" altLang="en-US" sz="1200" b="0" i="0" kern="1200" dirty="0" smtClean="0">
                <a:solidFill>
                  <a:schemeClr val="tx1"/>
                </a:solidFill>
                <a:effectLst/>
                <a:latin typeface="+mn-lt"/>
                <a:ea typeface="+mn-ea"/>
                <a:cs typeface="+mn-cs"/>
              </a:rPr>
              <a:t>中的表达式</a:t>
            </a:r>
            <a:r>
              <a:rPr lang="en-US" altLang="zh-CN" sz="1200" b="0" i="0" kern="1200" dirty="0" smtClean="0">
                <a:solidFill>
                  <a:schemeClr val="tx1"/>
                </a:solidFill>
                <a:effectLst/>
                <a:latin typeface="+mn-lt"/>
                <a:ea typeface="+mn-ea"/>
                <a:cs typeface="+mn-cs"/>
              </a:rPr>
              <a:t>/Name[2]/Language[1]/Country</a:t>
            </a:r>
            <a:r>
              <a:rPr lang="zh-CN" altLang="en-US" sz="1200" b="0" i="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30</a:t>
            </a:fld>
            <a:endParaRPr lang="zh-CN" altLang="en-US"/>
          </a:p>
        </p:txBody>
      </p:sp>
    </p:spTree>
    <p:extLst>
      <p:ext uri="{BB962C8B-B14F-4D97-AF65-F5344CB8AC3E}">
        <p14:creationId xmlns:p14="http://schemas.microsoft.com/office/powerpoint/2010/main" val="2566871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查询实际执行了投影</a:t>
            </a:r>
            <a:r>
              <a:rPr lang="en-US" altLang="zh-CN" sz="1200" b="0" i="0" kern="1200" dirty="0" smtClean="0">
                <a:solidFill>
                  <a:schemeClr val="tx1"/>
                </a:solidFill>
                <a:effectLst/>
                <a:latin typeface="+mn-lt"/>
                <a:ea typeface="+mn-ea"/>
                <a:cs typeface="+mn-cs"/>
              </a:rPr>
              <a:t>(projection)</a:t>
            </a:r>
            <a:r>
              <a:rPr lang="zh-CN" altLang="en-US" sz="1200" b="0" i="0" kern="1200" dirty="0" smtClean="0">
                <a:solidFill>
                  <a:schemeClr val="tx1"/>
                </a:solidFill>
                <a:effectLst/>
                <a:latin typeface="+mn-lt"/>
                <a:ea typeface="+mn-ea"/>
                <a:cs typeface="+mn-cs"/>
              </a:rPr>
              <a:t>、选择</a:t>
            </a:r>
            <a:r>
              <a:rPr lang="en-US" altLang="zh-CN" sz="1200" b="0" i="0" kern="1200" dirty="0" smtClean="0">
                <a:solidFill>
                  <a:schemeClr val="tx1"/>
                </a:solidFill>
                <a:effectLst/>
                <a:latin typeface="+mn-lt"/>
                <a:ea typeface="+mn-ea"/>
                <a:cs typeface="+mn-cs"/>
              </a:rPr>
              <a:t>(selection)</a:t>
            </a:r>
            <a:r>
              <a:rPr lang="zh-CN" altLang="en-US" sz="1200" b="0" i="0" kern="1200" dirty="0" smtClean="0">
                <a:solidFill>
                  <a:schemeClr val="tx1"/>
                </a:solidFill>
                <a:effectLst/>
                <a:latin typeface="+mn-lt"/>
                <a:ea typeface="+mn-ea"/>
                <a:cs typeface="+mn-cs"/>
              </a:rPr>
              <a:t>和记录内聚合</a:t>
            </a:r>
            <a:r>
              <a:rPr lang="en-US" altLang="zh-CN" sz="1200" b="0" i="0" kern="1200" dirty="0" smtClean="0">
                <a:solidFill>
                  <a:schemeClr val="tx1"/>
                </a:solidFill>
                <a:effectLst/>
                <a:latin typeface="+mn-lt"/>
                <a:ea typeface="+mn-ea"/>
                <a:cs typeface="+mn-cs"/>
              </a:rPr>
              <a:t>(within-record aggregation)</a:t>
            </a:r>
            <a:r>
              <a:rPr lang="zh-CN" altLang="en-US" sz="1200" b="0" i="0" kern="1200" dirty="0" smtClean="0">
                <a:solidFill>
                  <a:schemeClr val="tx1"/>
                </a:solidFill>
                <a:effectLst/>
                <a:latin typeface="+mn-lt"/>
                <a:ea typeface="+mn-ea"/>
                <a:cs typeface="+mn-cs"/>
              </a:rPr>
              <a:t>等操作。</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在选择操作</a:t>
            </a:r>
            <a:r>
              <a:rPr lang="en-US" altLang="zh-CN" sz="1200" b="0" i="0" kern="1200" dirty="0" smtClean="0">
                <a:solidFill>
                  <a:schemeClr val="tx1"/>
                </a:solidFill>
                <a:effectLst/>
                <a:latin typeface="+mn-lt"/>
                <a:ea typeface="+mn-ea"/>
                <a:cs typeface="+mn-cs"/>
              </a:rPr>
              <a:t>(where</a:t>
            </a:r>
            <a:r>
              <a:rPr lang="zh-CN" altLang="en-US" sz="1200" b="0" i="0" kern="1200" dirty="0" smtClean="0">
                <a:solidFill>
                  <a:schemeClr val="tx1"/>
                </a:solidFill>
                <a:effectLst/>
                <a:latin typeface="+mn-lt"/>
                <a:ea typeface="+mn-ea"/>
                <a:cs typeface="+mn-cs"/>
              </a:rPr>
              <a:t>子句</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中。可以将一个嵌套记录想象为一个树结构，树中每个节点的标签对应字段的名字。选择操作就是对不满足指定条件的分支进行剪枝。因此只有当</a:t>
            </a:r>
            <a:r>
              <a:rPr lang="en-US" altLang="zh-CN" sz="1200" b="0" i="0" kern="1200" dirty="0" err="1" smtClean="0">
                <a:solidFill>
                  <a:schemeClr val="tx1"/>
                </a:solidFill>
                <a:effectLst/>
                <a:latin typeface="+mn-lt"/>
                <a:ea typeface="+mn-ea"/>
                <a:cs typeface="+mn-cs"/>
              </a:rPr>
              <a:t>Name.Url</a:t>
            </a:r>
            <a:r>
              <a:rPr lang="zh-CN" altLang="en-US" sz="1200" b="0" i="0" kern="1200" dirty="0" smtClean="0">
                <a:solidFill>
                  <a:schemeClr val="tx1"/>
                </a:solidFill>
                <a:effectLst/>
                <a:latin typeface="+mn-lt"/>
                <a:ea typeface="+mn-ea"/>
                <a:cs typeface="+mn-cs"/>
              </a:rPr>
              <a:t>非空且满足正则表达式“</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才被保留。</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接下来的投影操作中，</a:t>
            </a:r>
            <a:r>
              <a:rPr lang="en-US" altLang="zh-CN" sz="1200" b="0" i="0" kern="1200" dirty="0" smtClean="0">
                <a:solidFill>
                  <a:schemeClr val="tx1"/>
                </a:solidFill>
                <a:effectLst/>
                <a:latin typeface="+mn-lt"/>
                <a:ea typeface="+mn-ea"/>
                <a:cs typeface="+mn-cs"/>
              </a:rPr>
              <a:t>SELECT</a:t>
            </a:r>
            <a:r>
              <a:rPr lang="zh-CN" altLang="en-US" sz="1200" b="0" i="0" kern="1200" dirty="0" smtClean="0">
                <a:solidFill>
                  <a:schemeClr val="tx1"/>
                </a:solidFill>
                <a:effectLst/>
                <a:latin typeface="+mn-lt"/>
                <a:ea typeface="+mn-ea"/>
                <a:cs typeface="+mn-cs"/>
              </a:rPr>
              <a:t>子句中的每个标量表达式都会投影为一个值，此值的嵌套深度和表达式中重复字段最多的保持一致。所以，</a:t>
            </a:r>
            <a:r>
              <a:rPr lang="en-US" altLang="zh-CN" sz="1200" b="0" i="0" kern="1200" dirty="0" err="1" smtClean="0">
                <a:solidFill>
                  <a:schemeClr val="tx1"/>
                </a:solidFill>
                <a:effectLst/>
                <a:latin typeface="+mn-lt"/>
                <a:ea typeface="+mn-ea"/>
                <a:cs typeface="+mn-cs"/>
              </a:rPr>
              <a:t>Str</a:t>
            </a:r>
            <a:r>
              <a:rPr lang="zh-CN" altLang="en-US" sz="1200" b="0" i="0" kern="1200" dirty="0" smtClean="0">
                <a:solidFill>
                  <a:schemeClr val="tx1"/>
                </a:solidFill>
                <a:effectLst/>
                <a:latin typeface="+mn-lt"/>
                <a:ea typeface="+mn-ea"/>
                <a:cs typeface="+mn-cs"/>
              </a:rPr>
              <a:t>值的嵌套深度与</a:t>
            </a:r>
            <a:r>
              <a:rPr lang="en-US" altLang="zh-CN" sz="1200" b="0" i="0" kern="1200" dirty="0" err="1" smtClean="0">
                <a:solidFill>
                  <a:schemeClr val="tx1"/>
                </a:solidFill>
                <a:effectLst/>
                <a:latin typeface="+mn-lt"/>
                <a:ea typeface="+mn-ea"/>
                <a:cs typeface="+mn-cs"/>
              </a:rPr>
              <a:t>Name.Language.Code</a:t>
            </a:r>
            <a:r>
              <a:rPr lang="zh-CN" altLang="en-US" sz="1200" b="0" i="0" kern="1200" dirty="0" smtClean="0">
                <a:solidFill>
                  <a:schemeClr val="tx1"/>
                </a:solidFill>
                <a:effectLst/>
                <a:latin typeface="+mn-lt"/>
                <a:ea typeface="+mn-ea"/>
                <a:cs typeface="+mn-cs"/>
              </a:rPr>
              <a:t>相同。</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COUNT</a:t>
            </a:r>
            <a:r>
              <a:rPr lang="zh-CN" altLang="en-US" sz="1200" b="0" i="0" kern="1200" dirty="0" smtClean="0">
                <a:solidFill>
                  <a:schemeClr val="tx1"/>
                </a:solidFill>
                <a:effectLst/>
                <a:latin typeface="+mn-lt"/>
                <a:ea typeface="+mn-ea"/>
                <a:cs typeface="+mn-cs"/>
              </a:rPr>
              <a:t>部分完成记录内聚合，每个</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子记录都会执行此聚合。将</a:t>
            </a:r>
            <a:r>
              <a:rPr lang="en-US" altLang="zh-CN" sz="1200" b="0" i="0" kern="1200" dirty="0" err="1" smtClean="0">
                <a:solidFill>
                  <a:schemeClr val="tx1"/>
                </a:solidFill>
                <a:effectLst/>
                <a:latin typeface="+mn-lt"/>
                <a:ea typeface="+mn-ea"/>
                <a:cs typeface="+mn-cs"/>
              </a:rPr>
              <a:t>Name.Language.Code</a:t>
            </a:r>
            <a:r>
              <a:rPr lang="zh-CN" altLang="en-US" sz="1200" b="0" i="0" kern="1200" dirty="0" smtClean="0">
                <a:solidFill>
                  <a:schemeClr val="tx1"/>
                </a:solidFill>
                <a:effectLst/>
                <a:latin typeface="+mn-lt"/>
                <a:ea typeface="+mn-ea"/>
                <a:cs typeface="+mn-cs"/>
              </a:rPr>
              <a:t>出现的</a:t>
            </a:r>
            <a:r>
              <a:rPr lang="en-US" altLang="zh-CN" sz="1200" b="0" i="0" kern="1200" dirty="0" smtClean="0">
                <a:solidFill>
                  <a:schemeClr val="tx1"/>
                </a:solidFill>
                <a:effectLst/>
                <a:latin typeface="+mn-lt"/>
                <a:ea typeface="+mn-ea"/>
                <a:cs typeface="+mn-cs"/>
              </a:rPr>
              <a:t>COUNT</a:t>
            </a:r>
            <a:r>
              <a:rPr lang="zh-CN" altLang="en-US" sz="1200" b="0" i="0" kern="1200" dirty="0" smtClean="0">
                <a:solidFill>
                  <a:schemeClr val="tx1"/>
                </a:solidFill>
                <a:effectLst/>
                <a:latin typeface="+mn-lt"/>
                <a:ea typeface="+mn-ea"/>
                <a:cs typeface="+mn-cs"/>
              </a:rPr>
              <a:t>投影为每个</a:t>
            </a:r>
            <a:r>
              <a:rPr lang="en-US" altLang="zh-CN" sz="1200" b="0" i="0" kern="1200" dirty="0" smtClean="0">
                <a:solidFill>
                  <a:schemeClr val="tx1"/>
                </a:solidFill>
                <a:effectLst/>
                <a:latin typeface="+mn-lt"/>
                <a:ea typeface="+mn-ea"/>
                <a:cs typeface="+mn-cs"/>
              </a:rPr>
              <a:t>Name</a:t>
            </a:r>
            <a:r>
              <a:rPr lang="zh-CN" altLang="en-US" sz="1200" b="0" i="0" kern="1200" dirty="0" smtClean="0">
                <a:solidFill>
                  <a:schemeClr val="tx1"/>
                </a:solidFill>
                <a:effectLst/>
                <a:latin typeface="+mn-lt"/>
                <a:ea typeface="+mn-ea"/>
                <a:cs typeface="+mn-cs"/>
              </a:rPr>
              <a:t>下的</a:t>
            </a:r>
            <a:r>
              <a:rPr lang="en-US" altLang="zh-CN" sz="1200" b="0" i="0" kern="1200" dirty="0" err="1" smtClean="0">
                <a:solidFill>
                  <a:schemeClr val="tx1"/>
                </a:solidFill>
                <a:effectLst/>
                <a:latin typeface="+mn-lt"/>
                <a:ea typeface="+mn-ea"/>
                <a:cs typeface="+mn-cs"/>
              </a:rPr>
              <a:t>Cnt</a:t>
            </a:r>
            <a:r>
              <a:rPr lang="zh-CN" altLang="en-US" sz="1200" b="0" i="0" kern="1200" dirty="0" smtClean="0">
                <a:solidFill>
                  <a:schemeClr val="tx1"/>
                </a:solidFill>
                <a:effectLst/>
                <a:latin typeface="+mn-lt"/>
                <a:ea typeface="+mn-ea"/>
                <a:cs typeface="+mn-cs"/>
              </a:rPr>
              <a:t>值，它是一个非负的</a:t>
            </a:r>
            <a:r>
              <a:rPr lang="en-US" altLang="zh-CN" sz="1200" b="0" i="0" kern="1200" dirty="0" smtClean="0">
                <a:solidFill>
                  <a:schemeClr val="tx1"/>
                </a:solidFill>
                <a:effectLst/>
                <a:latin typeface="+mn-lt"/>
                <a:ea typeface="+mn-ea"/>
                <a:cs typeface="+mn-cs"/>
              </a:rPr>
              <a:t>64</a:t>
            </a:r>
            <a:r>
              <a:rPr lang="zh-CN" altLang="en-US" sz="1200" b="0" i="0" kern="1200" dirty="0" smtClean="0">
                <a:solidFill>
                  <a:schemeClr val="tx1"/>
                </a:solidFill>
                <a:effectLst/>
                <a:latin typeface="+mn-lt"/>
                <a:ea typeface="+mn-ea"/>
                <a:cs typeface="+mn-cs"/>
              </a:rPr>
              <a:t>位整型。</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31</a:t>
            </a:fld>
            <a:endParaRPr lang="zh-CN" altLang="en-US"/>
          </a:p>
        </p:txBody>
      </p:sp>
    </p:spTree>
    <p:extLst>
      <p:ext uri="{BB962C8B-B14F-4D97-AF65-F5344CB8AC3E}">
        <p14:creationId xmlns:p14="http://schemas.microsoft.com/office/powerpoint/2010/main" val="1047183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3000</a:t>
            </a:r>
            <a:r>
              <a:rPr lang="zh-CN" altLang="en-US" dirty="0" smtClean="0"/>
              <a:t>个工作节点，</a:t>
            </a:r>
            <a:r>
              <a:rPr lang="en-US" altLang="zh-CN" dirty="0" smtClean="0"/>
              <a:t>MR</a:t>
            </a:r>
            <a:r>
              <a:rPr lang="zh-CN" altLang="en-US" dirty="0" smtClean="0"/>
              <a:t>读取</a:t>
            </a:r>
            <a:r>
              <a:rPr lang="en-US" altLang="zh-CN" dirty="0" smtClean="0"/>
              <a:t>87TB</a:t>
            </a:r>
            <a:r>
              <a:rPr lang="zh-CN" altLang="en-US" dirty="0" smtClean="0"/>
              <a:t>，</a:t>
            </a:r>
            <a:r>
              <a:rPr lang="en-US" altLang="zh-CN" dirty="0" smtClean="0"/>
              <a:t>MR-</a:t>
            </a:r>
            <a:r>
              <a:rPr lang="zh-CN" altLang="en-US" dirty="0" smtClean="0"/>
              <a:t>列状存储和</a:t>
            </a:r>
            <a:r>
              <a:rPr lang="en-US" altLang="zh-CN" dirty="0" err="1" smtClean="0"/>
              <a:t>Dremel</a:t>
            </a:r>
            <a:r>
              <a:rPr lang="zh-CN" altLang="en-US" dirty="0" smtClean="0"/>
              <a:t>读取</a:t>
            </a:r>
            <a:r>
              <a:rPr lang="en-US" altLang="zh-CN" dirty="0" smtClean="0"/>
              <a:t>0.5TB</a:t>
            </a:r>
            <a:r>
              <a:rPr lang="zh-CN" altLang="en-US" dirty="0" smtClean="0"/>
              <a:t>数据。</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37</a:t>
            </a:fld>
            <a:endParaRPr lang="zh-CN" altLang="en-US"/>
          </a:p>
        </p:txBody>
      </p:sp>
    </p:spTree>
    <p:extLst>
      <p:ext uri="{BB962C8B-B14F-4D97-AF65-F5344CB8AC3E}">
        <p14:creationId xmlns:p14="http://schemas.microsoft.com/office/powerpoint/2010/main" val="545067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pPr/>
              <a:t>39</a:t>
            </a:fld>
            <a:endParaRPr lang="zh-CN" altLang="en-US"/>
          </a:p>
        </p:txBody>
      </p:sp>
    </p:spTree>
    <p:extLst>
      <p:ext uri="{BB962C8B-B14F-4D97-AF65-F5344CB8AC3E}">
        <p14:creationId xmlns:p14="http://schemas.microsoft.com/office/powerpoint/2010/main" val="618667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即席查询（</a:t>
            </a:r>
            <a:r>
              <a:rPr lang="en-US" altLang="zh-CN" dirty="0" smtClean="0"/>
              <a:t>Ad hoc</a:t>
            </a:r>
            <a:r>
              <a:rPr lang="zh-CN" altLang="en-US" dirty="0" smtClean="0"/>
              <a:t>）用户根据自己需求，灵活地选择查询条件，系统根据用户的选择生成相应的统计结果。传统的查询在系统设计和实施时时已知的，所以可以通过建立索引、分区等技术，提高查询效率。</a:t>
            </a:r>
            <a:endParaRPr lang="en-US" altLang="zh-CN" dirty="0" smtClean="0"/>
          </a:p>
          <a:p>
            <a:r>
              <a:rPr lang="zh-CN" altLang="en-US" dirty="0" smtClean="0"/>
              <a:t>通过对内部数据和查询类型的分析，</a:t>
            </a:r>
            <a:r>
              <a:rPr lang="en-US" altLang="zh-CN" dirty="0" err="1" smtClean="0"/>
              <a:t>PowerDrill</a:t>
            </a:r>
            <a:r>
              <a:rPr lang="zh-CN" altLang="en-US" dirty="0" smtClean="0"/>
              <a:t>得出两个假设结论，整个系统的优化都基于这两个假设基础上。</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40</a:t>
            </a:fld>
            <a:endParaRPr lang="zh-CN" altLang="en-US"/>
          </a:p>
        </p:txBody>
      </p:sp>
    </p:spTree>
    <p:extLst>
      <p:ext uri="{BB962C8B-B14F-4D97-AF65-F5344CB8AC3E}">
        <p14:creationId xmlns:p14="http://schemas.microsoft.com/office/powerpoint/2010/main" val="312274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对数据分块，在查询的时候，可以确定哪些数据块不需要，直接舍弃，减小所需的数据量。</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41</a:t>
            </a:fld>
            <a:endParaRPr lang="zh-CN" altLang="en-US"/>
          </a:p>
        </p:txBody>
      </p:sp>
    </p:spTree>
    <p:extLst>
      <p:ext uri="{BB962C8B-B14F-4D97-AF65-F5344CB8AC3E}">
        <p14:creationId xmlns:p14="http://schemas.microsoft.com/office/powerpoint/2010/main" val="31294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注释主要用来辅助推断区间之间的关系，可以包含一些自定义的内容。</a:t>
            </a:r>
            <a:endParaRPr lang="en-US" altLang="zh-CN" dirty="0" smtClean="0"/>
          </a:p>
          <a:p>
            <a:r>
              <a:rPr lang="zh-CN" altLang="en-US" dirty="0" smtClean="0"/>
              <a:t>一个区间既可以只有一台主机的信息，也可以来源于多个主机。每个</a:t>
            </a:r>
            <a:r>
              <a:rPr lang="en-US" altLang="zh-CN" dirty="0" smtClean="0"/>
              <a:t>RPC</a:t>
            </a:r>
            <a:r>
              <a:rPr lang="zh-CN" altLang="en-US" dirty="0" smtClean="0"/>
              <a:t>区间包含来自于客户端和服务器端的注释。</a:t>
            </a:r>
            <a:endParaRPr lang="en-US" altLang="zh-CN" dirty="0" smtClean="0"/>
          </a:p>
          <a:p>
            <a:r>
              <a:rPr lang="zh-CN" altLang="en-US" dirty="0" smtClean="0"/>
              <a:t>这里包含来至于客户端的注释：</a:t>
            </a:r>
            <a:r>
              <a:rPr lang="en-US" altLang="zh-CN" dirty="0" smtClean="0"/>
              <a:t>Start…</a:t>
            </a:r>
          </a:p>
          <a:p>
            <a:r>
              <a:rPr lang="zh-CN" altLang="en-US" dirty="0" smtClean="0"/>
              <a:t>也有来至于服务端的注释：</a:t>
            </a:r>
            <a:r>
              <a:rPr lang="en-US" altLang="zh-CN" dirty="0" smtClean="0"/>
              <a:t>Server</a:t>
            </a:r>
            <a:r>
              <a:rPr lang="en-US" altLang="zh-CN" baseline="0" dirty="0" smtClean="0"/>
              <a:t> </a:t>
            </a:r>
            <a:r>
              <a:rPr lang="en-US" altLang="zh-CN" baseline="0" dirty="0" err="1" smtClean="0"/>
              <a:t>Recv</a:t>
            </a:r>
            <a:r>
              <a:rPr lang="zh-CN" altLang="en-US" baseline="0" dirty="0" smtClean="0"/>
              <a:t>、</a:t>
            </a:r>
            <a:r>
              <a:rPr lang="en-US" altLang="zh-CN" baseline="0" dirty="0" smtClean="0"/>
              <a:t>Server Send</a:t>
            </a:r>
            <a:r>
              <a:rPr lang="zh-CN" altLang="en-US" baseline="0" dirty="0" smtClean="0"/>
              <a:t>，自定义内容：</a:t>
            </a:r>
            <a:r>
              <a:rPr lang="en-US" altLang="zh-CN" baseline="0" dirty="0" smtClean="0"/>
              <a:t>foo</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7</a:t>
            </a:fld>
            <a:endParaRPr lang="zh-CN" altLang="en-US"/>
          </a:p>
        </p:txBody>
      </p:sp>
    </p:spTree>
    <p:extLst>
      <p:ext uri="{BB962C8B-B14F-4D97-AF65-F5344CB8AC3E}">
        <p14:creationId xmlns:p14="http://schemas.microsoft.com/office/powerpoint/2010/main" val="2488334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rPr>
              <a:t>领域专家确定若干个划分的有序域（一般设置</a:t>
            </a:r>
            <a:r>
              <a:rPr lang="en-US" altLang="zh-CN" dirty="0" smtClean="0">
                <a:solidFill>
                  <a:schemeClr val="tx1">
                    <a:lumMod val="75000"/>
                    <a:lumOff val="25000"/>
                  </a:schemeClr>
                </a:solidFill>
              </a:rPr>
              <a:t>3-5</a:t>
            </a:r>
            <a:r>
              <a:rPr lang="zh-CN" altLang="en-US" dirty="0" smtClean="0">
                <a:solidFill>
                  <a:schemeClr val="tx1">
                    <a:lumMod val="75000"/>
                    <a:lumOff val="25000"/>
                  </a:schemeClr>
                </a:solidFill>
              </a:rPr>
              <a:t>个域）</a:t>
            </a:r>
            <a:endParaRPr lang="en-US" altLang="zh-CN" dirty="0" smtClean="0">
              <a:solidFill>
                <a:schemeClr val="tx1">
                  <a:lumMod val="75000"/>
                  <a:lumOff val="2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rPr>
              <a:t>利用这几个域对数据进行划分（要求该域至少有两个以上不同属性值）</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tx1">
                  <a:lumMod val="75000"/>
                  <a:lumOff val="2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tx1">
                  <a:lumMod val="75000"/>
                  <a:lumOff val="25000"/>
                </a:schemeClr>
              </a:solidFill>
            </a:endParaRPr>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42</a:t>
            </a:fld>
            <a:endParaRPr lang="zh-CN" altLang="en-US"/>
          </a:p>
        </p:txBody>
      </p:sp>
    </p:spTree>
    <p:extLst>
      <p:ext uri="{BB962C8B-B14F-4D97-AF65-F5344CB8AC3E}">
        <p14:creationId xmlns:p14="http://schemas.microsoft.com/office/powerpoint/2010/main" val="3952608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实际存储选择合适的编码也很重要，简单的是统一编码，如所有的</a:t>
            </a:r>
            <a:r>
              <a:rPr lang="en-US" altLang="zh-CN" dirty="0" smtClean="0"/>
              <a:t>id</a:t>
            </a:r>
            <a:r>
              <a:rPr lang="zh-CN" altLang="en-US" dirty="0" smtClean="0"/>
              <a:t>都采用</a:t>
            </a:r>
            <a:r>
              <a:rPr lang="en-US" altLang="zh-CN" dirty="0" smtClean="0"/>
              <a:t>32</a:t>
            </a:r>
            <a:r>
              <a:rPr lang="zh-CN" altLang="en-US" dirty="0" smtClean="0"/>
              <a:t>位的整形记录，但会产生浪费。</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43</a:t>
            </a:fld>
            <a:endParaRPr lang="zh-CN" altLang="en-US"/>
          </a:p>
        </p:txBody>
      </p:sp>
    </p:spTree>
    <p:extLst>
      <p:ext uri="{BB962C8B-B14F-4D97-AF65-F5344CB8AC3E}">
        <p14:creationId xmlns:p14="http://schemas.microsoft.com/office/powerpoint/2010/main" val="2683890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a:t>
            </a:r>
            <a:r>
              <a:rPr lang="en-US" altLang="zh-CN" dirty="0" smtClean="0"/>
              <a:t>Google</a:t>
            </a:r>
            <a:r>
              <a:rPr lang="zh-CN" altLang="en-US" dirty="0" smtClean="0"/>
              <a:t>的生产环境，全局字典是非常庞大的，因此对全局字典进行优化。</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基于两个特性，前缀树是一个不错的选择。</a:t>
            </a:r>
            <a:r>
              <a:rPr lang="zh-CN" altLang="en-US" b="1" dirty="0" smtClean="0">
                <a:solidFill>
                  <a:schemeClr val="tx1">
                    <a:lumMod val="75000"/>
                    <a:lumOff val="25000"/>
                  </a:schemeClr>
                </a:solidFill>
              </a:rPr>
              <a:t>实际使用中为了进一步减少查询中需要加载到内存的全局字典，对全局字典又进行了分块，</a:t>
            </a:r>
            <a:r>
              <a:rPr lang="zh-CN" altLang="en-US" b="0" dirty="0" smtClean="0">
                <a:solidFill>
                  <a:schemeClr val="tx1">
                    <a:lumMod val="75000"/>
                    <a:lumOff val="25000"/>
                  </a:schemeClr>
                </a:solidFill>
              </a:rPr>
              <a:t>将常用的值组织成一个快，剩下的值再组织成其他的若干块。</a:t>
            </a:r>
            <a:endParaRPr lang="zh-CN" altLang="en-US" b="1" dirty="0" smtClean="0">
              <a:solidFill>
                <a:schemeClr val="tx1">
                  <a:lumMod val="75000"/>
                  <a:lumOff val="25000"/>
                </a:schemeClr>
              </a:solidFill>
            </a:endParaRP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另外，</a:t>
            </a:r>
            <a:r>
              <a:rPr lang="zh-CN" altLang="en-US" dirty="0" smtClean="0">
                <a:solidFill>
                  <a:schemeClr val="tx1">
                    <a:lumMod val="75000"/>
                    <a:lumOff val="25000"/>
                  </a:schemeClr>
                </a:solidFill>
              </a:rPr>
              <a:t>对每个全局字典块还会维护一个布隆过滤器（</a:t>
            </a:r>
            <a:r>
              <a:rPr lang="en-US" altLang="zh-CN" dirty="0" smtClean="0">
                <a:solidFill>
                  <a:schemeClr val="tx1">
                    <a:lumMod val="75000"/>
                    <a:lumOff val="25000"/>
                  </a:schemeClr>
                </a:solidFill>
              </a:rPr>
              <a:t>bloom filter</a:t>
            </a:r>
            <a:r>
              <a:rPr lang="zh-CN" altLang="en-US" dirty="0" smtClean="0">
                <a:solidFill>
                  <a:schemeClr val="tx1">
                    <a:lumMod val="75000"/>
                    <a:lumOff val="25000"/>
                  </a:schemeClr>
                </a:solidFill>
              </a:rPr>
              <a:t>）来快速确定某个值是否在字典中。</a:t>
            </a:r>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44</a:t>
            </a:fld>
            <a:endParaRPr lang="zh-CN" altLang="en-US"/>
          </a:p>
        </p:txBody>
      </p:sp>
    </p:spTree>
    <p:extLst>
      <p:ext uri="{BB962C8B-B14F-4D97-AF65-F5344CB8AC3E}">
        <p14:creationId xmlns:p14="http://schemas.microsoft.com/office/powerpoint/2010/main" val="2249058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列存储器最大的优势在于数据压缩。</a:t>
            </a:r>
            <a:endParaRPr lang="en-US" altLang="zh-CN" dirty="0" smtClean="0"/>
          </a:p>
          <a:p>
            <a:r>
              <a:rPr lang="en-US" altLang="zh-CN" dirty="0" smtClean="0"/>
              <a:t>LRU</a:t>
            </a:r>
            <a:r>
              <a:rPr lang="zh-CN" altLang="en-US" dirty="0" smtClean="0"/>
              <a:t>：最近最少使用策略</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45</a:t>
            </a:fld>
            <a:endParaRPr lang="zh-CN" altLang="en-US"/>
          </a:p>
        </p:txBody>
      </p:sp>
    </p:spTree>
    <p:extLst>
      <p:ext uri="{BB962C8B-B14F-4D97-AF65-F5344CB8AC3E}">
        <p14:creationId xmlns:p14="http://schemas.microsoft.com/office/powerpoint/2010/main" val="1685762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在列存储中，对行进行适当的重排，不会影响结果且会提升压缩效率。</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虽然数据重排可以提升压缩效果，但实际的重排过程并不是那么容易，</a:t>
            </a:r>
            <a:r>
              <a:rPr lang="zh-CN" altLang="en-US" dirty="0" smtClean="0">
                <a:solidFill>
                  <a:schemeClr val="tx1">
                    <a:lumMod val="75000"/>
                    <a:lumOff val="25000"/>
                  </a:schemeClr>
                </a:solidFill>
              </a:rPr>
              <a:t>数据重排的过程等效于著名的</a:t>
            </a:r>
            <a:r>
              <a:rPr lang="en-US" altLang="zh-CN" dirty="0" smtClean="0">
                <a:solidFill>
                  <a:schemeClr val="tx1">
                    <a:lumMod val="75000"/>
                    <a:lumOff val="25000"/>
                  </a:schemeClr>
                </a:solidFill>
              </a:rPr>
              <a:t>TSP</a:t>
            </a:r>
            <a:r>
              <a:rPr lang="zh-CN" altLang="en-US" dirty="0" smtClean="0">
                <a:solidFill>
                  <a:schemeClr val="tx1">
                    <a:lumMod val="75000"/>
                    <a:lumOff val="25000"/>
                  </a:schemeClr>
                </a:solidFill>
              </a:rPr>
              <a:t>（旅行商）问题，</a:t>
            </a:r>
            <a:r>
              <a:rPr lang="en-US" altLang="zh-CN" dirty="0" smtClean="0">
                <a:solidFill>
                  <a:schemeClr val="tx1">
                    <a:lumMod val="75000"/>
                    <a:lumOff val="25000"/>
                  </a:schemeClr>
                </a:solidFill>
              </a:rPr>
              <a:t>NP</a:t>
            </a:r>
            <a:r>
              <a:rPr lang="zh-CN" altLang="en-US" dirty="0" smtClean="0">
                <a:solidFill>
                  <a:schemeClr val="tx1">
                    <a:lumMod val="75000"/>
                    <a:lumOff val="25000"/>
                  </a:schemeClr>
                </a:solidFill>
              </a:rPr>
              <a:t>困难问题。</a:t>
            </a:r>
            <a:endParaRPr lang="en-US" altLang="zh-CN" dirty="0" smtClean="0">
              <a:solidFill>
                <a:schemeClr val="tx1">
                  <a:lumMod val="75000"/>
                  <a:lumOff val="2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tx1">
                  <a:lumMod val="75000"/>
                  <a:lumOff val="2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rPr>
              <a:t>首先看“两个等长字符串之间的</a:t>
            </a:r>
            <a:r>
              <a:rPr lang="zh-CN" altLang="en-US" b="1" dirty="0" smtClean="0">
                <a:solidFill>
                  <a:srgbClr val="70AD47"/>
                </a:solidFill>
              </a:rPr>
              <a:t>汉明距离</a:t>
            </a:r>
            <a:r>
              <a:rPr lang="zh-CN" altLang="en-US" dirty="0" smtClean="0">
                <a:solidFill>
                  <a:schemeClr val="tx1">
                    <a:lumMod val="75000"/>
                    <a:lumOff val="25000"/>
                  </a:schemeClr>
                </a:solidFill>
              </a:rPr>
              <a:t>是两个字符串对应位置的</a:t>
            </a:r>
            <a:r>
              <a:rPr lang="zh-CN" altLang="en-US" b="1" dirty="0" smtClean="0">
                <a:solidFill>
                  <a:srgbClr val="70AD47"/>
                </a:solidFill>
              </a:rPr>
              <a:t>不同字符的个数</a:t>
            </a:r>
            <a:r>
              <a:rPr lang="zh-CN" altLang="en-US" dirty="0" smtClean="0">
                <a:solidFill>
                  <a:schemeClr val="tx1">
                    <a:lumMod val="75000"/>
                    <a:lumOff val="25000"/>
                  </a:schemeClr>
                </a:solidFill>
              </a:rPr>
              <a:t>”，如图所示，</a:t>
            </a:r>
            <a:r>
              <a:rPr lang="en-US" altLang="zh-CN" dirty="0" smtClean="0">
                <a:solidFill>
                  <a:schemeClr val="tx1">
                    <a:lumMod val="75000"/>
                    <a:lumOff val="25000"/>
                  </a:schemeClr>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rPr>
              <a:t>根据又称编码（</a:t>
            </a:r>
            <a:r>
              <a:rPr lang="en-US" altLang="zh-CN" dirty="0" smtClean="0">
                <a:solidFill>
                  <a:schemeClr val="tx1">
                    <a:lumMod val="75000"/>
                    <a:lumOff val="25000"/>
                  </a:schemeClr>
                </a:solidFill>
              </a:rPr>
              <a:t>RLE</a:t>
            </a:r>
            <a:r>
              <a:rPr lang="zh-CN" altLang="en-US" dirty="0" smtClean="0">
                <a:solidFill>
                  <a:schemeClr val="tx1">
                    <a:lumMod val="75000"/>
                    <a:lumOff val="25000"/>
                  </a:schemeClr>
                </a:solidFill>
              </a:rPr>
              <a:t>），保证相邻两行之间距离之和最小就能保证高效的压缩，需要从第一行一直到最后一行，每次计算两行的距离，最后累加值最小。</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46</a:t>
            </a:fld>
            <a:endParaRPr lang="zh-CN" altLang="en-US"/>
          </a:p>
        </p:txBody>
      </p:sp>
    </p:spTree>
    <p:extLst>
      <p:ext uri="{BB962C8B-B14F-4D97-AF65-F5344CB8AC3E}">
        <p14:creationId xmlns:p14="http://schemas.microsoft.com/office/powerpoint/2010/main" val="1595424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虽然</a:t>
            </a:r>
            <a:r>
              <a:rPr lang="en-US" altLang="zh-CN" dirty="0" err="1" smtClean="0"/>
              <a:t>PowerDrill</a:t>
            </a:r>
            <a:r>
              <a:rPr lang="zh-CN" altLang="en-US" dirty="0" smtClean="0"/>
              <a:t>设计目标是尽可能将更多的数据加载到内存中，使查询直接利用内存中数据完成，但实际过程中不可能避免访问磁盘。</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47</a:t>
            </a:fld>
            <a:endParaRPr lang="zh-CN" altLang="en-US"/>
          </a:p>
        </p:txBody>
      </p:sp>
    </p:spTree>
    <p:extLst>
      <p:ext uri="{BB962C8B-B14F-4D97-AF65-F5344CB8AC3E}">
        <p14:creationId xmlns:p14="http://schemas.microsoft.com/office/powerpoint/2010/main" val="3876977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smtClean="0"/>
              <a:t>1</a:t>
            </a:r>
            <a:r>
              <a:rPr lang="zh-CN" altLang="en-US" dirty="0" smtClean="0"/>
              <a:t>）数据集的数量和每个数据集的规模都很大</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49</a:t>
            </a:fld>
            <a:endParaRPr lang="zh-CN" altLang="en-US"/>
          </a:p>
        </p:txBody>
      </p:sp>
    </p:spTree>
    <p:extLst>
      <p:ext uri="{BB962C8B-B14F-4D97-AF65-F5344CB8AC3E}">
        <p14:creationId xmlns:p14="http://schemas.microsoft.com/office/powerpoint/2010/main" val="4292972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a:t>
            </a:r>
            <a:r>
              <a:rPr lang="en-US" altLang="zh-CN" dirty="0" smtClean="0"/>
              <a:t>API</a:t>
            </a:r>
            <a:r>
              <a:rPr lang="zh-CN" altLang="en-US" dirty="0" smtClean="0"/>
              <a:t>对</a:t>
            </a:r>
            <a:r>
              <a:rPr lang="en-US" altLang="zh-CN" dirty="0" smtClean="0"/>
              <a:t>JPEG</a:t>
            </a:r>
            <a:r>
              <a:rPr lang="zh-CN" altLang="en-US" dirty="0" smtClean="0"/>
              <a:t>、</a:t>
            </a:r>
            <a:r>
              <a:rPr lang="en-US" altLang="zh-CN" dirty="0" smtClean="0"/>
              <a:t>PNG</a:t>
            </a:r>
            <a:r>
              <a:rPr lang="zh-CN" altLang="en-US" dirty="0" smtClean="0"/>
              <a:t>格式的图像进行缩放、裁剪、旋转和翻转等操作。</a:t>
            </a:r>
            <a:endParaRPr lang="en-US" altLang="zh-CN" dirty="0" smtClean="0"/>
          </a:p>
          <a:p>
            <a:r>
              <a:rPr lang="zh-CN" altLang="en-US" dirty="0" smtClean="0"/>
              <a:t>邮件</a:t>
            </a:r>
            <a:r>
              <a:rPr lang="en-US" altLang="zh-CN" dirty="0" smtClean="0"/>
              <a:t>API</a:t>
            </a:r>
            <a:r>
              <a:rPr lang="zh-CN" altLang="en-US" dirty="0" smtClean="0"/>
              <a:t>为用户提供</a:t>
            </a:r>
            <a:r>
              <a:rPr lang="en-US" altLang="zh-CN" dirty="0" err="1" smtClean="0"/>
              <a:t>mail.send_mail</a:t>
            </a:r>
            <a:r>
              <a:rPr lang="zh-CN" altLang="en-US" dirty="0" smtClean="0"/>
              <a:t>（）函数和</a:t>
            </a:r>
            <a:r>
              <a:rPr lang="en-US" altLang="zh-CN" dirty="0" err="1" smtClean="0"/>
              <a:t>EmailMessage</a:t>
            </a:r>
            <a:r>
              <a:rPr lang="zh-CN" altLang="en-US" dirty="0" smtClean="0"/>
              <a:t>类两种方式来发送电子邮件。邮件可以允许附件，附件类型包括</a:t>
            </a:r>
            <a:r>
              <a:rPr lang="en-US" altLang="zh-CN" dirty="0" smtClean="0"/>
              <a:t>BMP</a:t>
            </a:r>
            <a:r>
              <a:rPr lang="zh-CN" altLang="en-US" dirty="0" smtClean="0"/>
              <a:t>、</a:t>
            </a:r>
            <a:r>
              <a:rPr lang="en-US" altLang="zh-CN" dirty="0" smtClean="0"/>
              <a:t>GIF</a:t>
            </a:r>
            <a:r>
              <a:rPr lang="zh-CN" altLang="en-US" dirty="0" smtClean="0"/>
              <a:t>、</a:t>
            </a:r>
            <a:r>
              <a:rPr lang="en-US" altLang="zh-CN" dirty="0" smtClean="0"/>
              <a:t>JPEG</a:t>
            </a:r>
            <a:r>
              <a:rPr lang="zh-CN" altLang="en-US" dirty="0" smtClean="0"/>
              <a:t>等图像格式和</a:t>
            </a:r>
            <a:r>
              <a:rPr lang="en-US" altLang="zh-CN" dirty="0" smtClean="0"/>
              <a:t>CSS</a:t>
            </a:r>
            <a:r>
              <a:rPr lang="zh-CN" altLang="en-US" dirty="0" smtClean="0"/>
              <a:t>、</a:t>
            </a:r>
            <a:r>
              <a:rPr lang="en-US" altLang="zh-CN" dirty="0" smtClean="0"/>
              <a:t>Txt</a:t>
            </a:r>
            <a:r>
              <a:rPr lang="zh-CN" altLang="en-US" dirty="0" smtClean="0"/>
              <a:t>、</a:t>
            </a:r>
            <a:r>
              <a:rPr lang="en-US" altLang="zh-CN" dirty="0" smtClean="0"/>
              <a:t>Text</a:t>
            </a:r>
            <a:r>
              <a:rPr lang="zh-CN" altLang="en-US" dirty="0" smtClean="0"/>
              <a:t>等格式的文本文件。</a:t>
            </a:r>
            <a:endParaRPr lang="en-US" altLang="zh-CN" dirty="0" smtClean="0"/>
          </a:p>
          <a:p>
            <a:endParaRPr lang="en-US" altLang="zh-CN" dirty="0" smtClean="0"/>
          </a:p>
          <a:p>
            <a:r>
              <a:rPr lang="zh-CN" altLang="en-US" dirty="0" smtClean="0"/>
              <a:t>高性能的网络应用程序需要使用分布式的内存数据库或者分布式的内存缓存，</a:t>
            </a:r>
            <a:r>
              <a:rPr lang="en-US" altLang="zh-CN" dirty="0" smtClean="0"/>
              <a:t>Google App</a:t>
            </a:r>
            <a:r>
              <a:rPr lang="en-US" altLang="zh-CN" baseline="0" dirty="0" smtClean="0"/>
              <a:t> Engine</a:t>
            </a:r>
            <a:r>
              <a:rPr lang="zh-CN" altLang="en-US" baseline="0" dirty="0" smtClean="0"/>
              <a:t>为用户提供了高性能的内存键值缓存，可以使用应用程序的实例来访问缓存。</a:t>
            </a:r>
            <a:endParaRPr lang="en-US" altLang="zh-CN" baseline="0" dirty="0" smtClean="0"/>
          </a:p>
          <a:p>
            <a:r>
              <a:rPr lang="en-US" altLang="zh-CN" baseline="0" dirty="0" err="1" smtClean="0"/>
              <a:t>Memecache</a:t>
            </a:r>
            <a:r>
              <a:rPr lang="zh-CN" altLang="en-US" baseline="0" dirty="0" smtClean="0"/>
              <a:t>适合存储永久性功能和事务功能的数据，例如，可以将临时数据或数据库数据复制到缓存以进行高速访问。</a:t>
            </a:r>
            <a:endParaRPr lang="en-US" altLang="zh-CN" dirty="0" smtClean="0"/>
          </a:p>
          <a:p>
            <a:endParaRPr lang="en-US" altLang="zh-CN" sz="1200" b="1" dirty="0" smtClean="0">
              <a:solidFill>
                <a:schemeClr val="accent6"/>
              </a:solidFill>
            </a:endParaRPr>
          </a:p>
          <a:p>
            <a:r>
              <a:rPr lang="en-US" altLang="zh-CN" sz="1200" b="0" dirty="0" smtClean="0">
                <a:solidFill>
                  <a:schemeClr val="accent6"/>
                </a:solidFill>
              </a:rPr>
              <a:t>Google App Engine</a:t>
            </a:r>
            <a:r>
              <a:rPr lang="zh-CN" altLang="en-US" sz="1200" b="0" dirty="0" smtClean="0">
                <a:solidFill>
                  <a:schemeClr val="accent6"/>
                </a:solidFill>
              </a:rPr>
              <a:t>让用户用自身的账号来登录应用程序。</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56</a:t>
            </a:fld>
            <a:endParaRPr lang="zh-CN" altLang="en-US"/>
          </a:p>
        </p:txBody>
      </p:sp>
    </p:spTree>
    <p:extLst>
      <p:ext uri="{BB962C8B-B14F-4D97-AF65-F5344CB8AC3E}">
        <p14:creationId xmlns:p14="http://schemas.microsoft.com/office/powerpoint/2010/main" val="1910431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Drapper</a:t>
            </a:r>
            <a:r>
              <a:rPr lang="zh-CN" altLang="en-US" dirty="0" smtClean="0"/>
              <a:t>对所有的</a:t>
            </a:r>
            <a:r>
              <a:rPr lang="en-US" altLang="zh-CN" dirty="0" smtClean="0"/>
              <a:t>Google</a:t>
            </a:r>
            <a:r>
              <a:rPr lang="zh-CN" altLang="en-US" dirty="0" smtClean="0"/>
              <a:t>后台服务器进行监控。海量的消息记录必须通过一定的方式汇集，经过三个步骤：</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8</a:t>
            </a:fld>
            <a:endParaRPr lang="zh-CN" altLang="en-US"/>
          </a:p>
        </p:txBody>
      </p:sp>
    </p:spTree>
    <p:extLst>
      <p:ext uri="{BB962C8B-B14F-4D97-AF65-F5344CB8AC3E}">
        <p14:creationId xmlns:p14="http://schemas.microsoft.com/office/powerpoint/2010/main" val="2544151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监控系统关键部分由通用线程、控制流和</a:t>
            </a:r>
            <a:r>
              <a:rPr lang="en-US" altLang="zh-CN" dirty="0" smtClean="0"/>
              <a:t>RPC</a:t>
            </a:r>
            <a:r>
              <a:rPr lang="zh-CN" altLang="en-US" dirty="0" smtClean="0"/>
              <a:t>代码库实现，代码不超过</a:t>
            </a:r>
            <a:r>
              <a:rPr lang="en-US" altLang="zh-CN" dirty="0" smtClean="0"/>
              <a:t>500-1000</a:t>
            </a:r>
            <a:r>
              <a:rPr lang="zh-CN" altLang="en-US" dirty="0" smtClean="0"/>
              <a:t>行之间。主要完成区间的创建、抽样和本地磁盘上记录日志。</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9</a:t>
            </a:fld>
            <a:endParaRPr lang="zh-CN" altLang="en-US"/>
          </a:p>
        </p:txBody>
      </p:sp>
    </p:spTree>
    <p:extLst>
      <p:ext uri="{BB962C8B-B14F-4D97-AF65-F5344CB8AC3E}">
        <p14:creationId xmlns:p14="http://schemas.microsoft.com/office/powerpoint/2010/main" val="1038234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监控的开销直接影响</a:t>
            </a:r>
            <a:r>
              <a:rPr lang="en-US" altLang="zh-CN" dirty="0" err="1" smtClean="0"/>
              <a:t>Drapper</a:t>
            </a:r>
            <a:r>
              <a:rPr lang="zh-CN" altLang="en-US" dirty="0" smtClean="0"/>
              <a:t>系统的性能，为了解决</a:t>
            </a:r>
            <a:r>
              <a:rPr lang="zh-CN" altLang="en-US" sz="1200" b="0" dirty="0" smtClean="0">
                <a:solidFill>
                  <a:srgbClr val="70AD47"/>
                </a:solidFill>
              </a:rPr>
              <a:t>低开销及广泛可部署性，采用二次抽样的技术方案。</a:t>
            </a:r>
            <a:endParaRPr lang="en-US" altLang="zh-CN" sz="1200" b="0" dirty="0" smtClean="0">
              <a:solidFill>
                <a:srgbClr val="70AD47"/>
              </a:solidFill>
            </a:endParaRPr>
          </a:p>
          <a:p>
            <a:r>
              <a:rPr lang="zh-CN" altLang="en-US" sz="1200" b="0" dirty="0" smtClean="0">
                <a:solidFill>
                  <a:srgbClr val="70AD47"/>
                </a:solidFill>
              </a:rPr>
              <a:t>第一次抽样，每个</a:t>
            </a:r>
            <a:r>
              <a:rPr lang="en-US" altLang="zh-CN" sz="1200" b="0" dirty="0" smtClean="0">
                <a:solidFill>
                  <a:srgbClr val="70AD47"/>
                </a:solidFill>
              </a:rPr>
              <a:t>1024</a:t>
            </a:r>
            <a:r>
              <a:rPr lang="zh-CN" altLang="en-US" sz="1200" b="0" dirty="0" smtClean="0">
                <a:solidFill>
                  <a:srgbClr val="70AD47"/>
                </a:solidFill>
              </a:rPr>
              <a:t>个请求抽取</a:t>
            </a:r>
            <a:r>
              <a:rPr lang="en-US" altLang="zh-CN" sz="1200" b="0" dirty="0" smtClean="0">
                <a:solidFill>
                  <a:srgbClr val="70AD47"/>
                </a:solidFill>
              </a:rPr>
              <a:t>1</a:t>
            </a:r>
            <a:r>
              <a:rPr lang="zh-CN" altLang="en-US" sz="1200" b="0" dirty="0" smtClean="0">
                <a:solidFill>
                  <a:srgbClr val="70AD47"/>
                </a:solidFill>
              </a:rPr>
              <a:t>个进行监控。</a:t>
            </a:r>
            <a:endParaRPr lang="en-US" altLang="zh-CN" sz="1200" b="0" dirty="0" smtClean="0">
              <a:solidFill>
                <a:srgbClr val="70AD47"/>
              </a:solidFill>
            </a:endParaRPr>
          </a:p>
          <a:p>
            <a:r>
              <a:rPr lang="zh-CN" altLang="en-US" sz="1200" b="0" dirty="0" smtClean="0">
                <a:solidFill>
                  <a:srgbClr val="70AD47"/>
                </a:solidFill>
              </a:rPr>
              <a:t>根据</a:t>
            </a:r>
            <a:r>
              <a:rPr lang="en-US" altLang="zh-CN" sz="1200" b="0" dirty="0" err="1" smtClean="0">
                <a:solidFill>
                  <a:srgbClr val="70AD47"/>
                </a:solidFill>
              </a:rPr>
              <a:t>Drapper</a:t>
            </a:r>
            <a:r>
              <a:rPr lang="zh-CN" altLang="en-US" sz="1200" b="0" dirty="0" smtClean="0">
                <a:solidFill>
                  <a:srgbClr val="70AD47"/>
                </a:solidFill>
              </a:rPr>
              <a:t>团队统计，第一次抽样后得到的数据每天能超过</a:t>
            </a:r>
            <a:r>
              <a:rPr lang="en-US" altLang="zh-CN" sz="1200" b="0" dirty="0" smtClean="0">
                <a:solidFill>
                  <a:srgbClr val="70AD47"/>
                </a:solidFill>
              </a:rPr>
              <a:t>1T</a:t>
            </a:r>
            <a:r>
              <a:rPr lang="zh-CN" altLang="en-US" sz="1200" b="0" dirty="0" smtClean="0">
                <a:solidFill>
                  <a:srgbClr val="70AD47"/>
                </a:solidFill>
              </a:rPr>
              <a:t>，造成数据全部写入</a:t>
            </a:r>
            <a:r>
              <a:rPr lang="en-US" altLang="zh-CN" sz="1200" b="0" dirty="0" err="1" smtClean="0">
                <a:solidFill>
                  <a:srgbClr val="70AD47"/>
                </a:solidFill>
              </a:rPr>
              <a:t>bigtable</a:t>
            </a:r>
            <a:r>
              <a:rPr lang="zh-CN" altLang="en-US" sz="1200" b="0" dirty="0" smtClean="0">
                <a:solidFill>
                  <a:srgbClr val="70AD47"/>
                </a:solidFill>
              </a:rPr>
              <a:t>的效率低，存储容量消耗大。</a:t>
            </a:r>
            <a:endParaRPr lang="zh-CN" altLang="en-US" b="0"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10</a:t>
            </a:fld>
            <a:endParaRPr lang="zh-CN" altLang="en-US"/>
          </a:p>
        </p:txBody>
      </p:sp>
    </p:spTree>
    <p:extLst>
      <p:ext uri="{BB962C8B-B14F-4D97-AF65-F5344CB8AC3E}">
        <p14:creationId xmlns:p14="http://schemas.microsoft.com/office/powerpoint/2010/main" val="705314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Google</a:t>
            </a:r>
            <a:r>
              <a:rPr lang="zh-CN" altLang="en-US" dirty="0" smtClean="0"/>
              <a:t>大约有</a:t>
            </a:r>
            <a:r>
              <a:rPr lang="en-US" altLang="zh-CN" dirty="0" smtClean="0"/>
              <a:t>3</a:t>
            </a:r>
            <a:r>
              <a:rPr lang="zh-CN" altLang="en-US" dirty="0" smtClean="0"/>
              <a:t>个持久应用程序，</a:t>
            </a:r>
            <a:r>
              <a:rPr lang="en-US" altLang="zh-CN" dirty="0" smtClean="0"/>
              <a:t>8</a:t>
            </a:r>
            <a:r>
              <a:rPr lang="zh-CN" altLang="en-US" dirty="0" smtClean="0"/>
              <a:t>个按需分析工具，以及</a:t>
            </a:r>
            <a:r>
              <a:rPr lang="en-US" altLang="zh-CN" dirty="0" smtClean="0"/>
              <a:t>15-20</a:t>
            </a:r>
            <a:r>
              <a:rPr lang="zh-CN" altLang="en-US" dirty="0" smtClean="0"/>
              <a:t>个使用</a:t>
            </a:r>
            <a:r>
              <a:rPr lang="en-US" altLang="zh-CN" dirty="0" smtClean="0"/>
              <a:t>DAPI</a:t>
            </a:r>
            <a:r>
              <a:rPr lang="zh-CN" altLang="en-US" dirty="0" smtClean="0"/>
              <a:t>框架构建的一次性分析工具。</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11</a:t>
            </a:fld>
            <a:endParaRPr lang="zh-CN" altLang="en-US"/>
          </a:p>
        </p:txBody>
      </p:sp>
    </p:spTree>
    <p:extLst>
      <p:ext uri="{BB962C8B-B14F-4D97-AF65-F5344CB8AC3E}">
        <p14:creationId xmlns:p14="http://schemas.microsoft.com/office/powerpoint/2010/main" val="3680167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smtClean="0"/>
              <a:t>1</a:t>
            </a:r>
            <a:r>
              <a:rPr lang="zh-CN" altLang="en-US" dirty="0" smtClean="0"/>
              <a:t>）监控的起止时间、监控模式信息（用户、</a:t>
            </a:r>
            <a:r>
              <a:rPr lang="en-US" altLang="zh-CN" dirty="0" smtClean="0"/>
              <a:t>RPC</a:t>
            </a:r>
            <a:r>
              <a:rPr lang="zh-CN" altLang="en-US" dirty="0" smtClean="0"/>
              <a:t>、群集），衡量开销的标准</a:t>
            </a:r>
            <a:endParaRPr lang="en-US" altLang="zh-CN" dirty="0" smtClean="0"/>
          </a:p>
          <a:p>
            <a:r>
              <a:rPr lang="zh-CN" altLang="en-US" dirty="0" smtClean="0"/>
              <a:t>（</a:t>
            </a:r>
            <a:r>
              <a:rPr lang="en-US" altLang="zh-CN" dirty="0" smtClean="0"/>
              <a:t>2</a:t>
            </a:r>
            <a:r>
              <a:rPr lang="zh-CN" altLang="en-US" dirty="0" smtClean="0"/>
              <a:t>）所有同指定的监控对象相关的分布式执行模式</a:t>
            </a:r>
            <a:endParaRPr lang="en-US" altLang="zh-CN" dirty="0" smtClean="0"/>
          </a:p>
          <a:p>
            <a:r>
              <a:rPr lang="zh-CN" altLang="en-US" dirty="0" smtClean="0"/>
              <a:t>（</a:t>
            </a:r>
            <a:r>
              <a:rPr lang="en-US" altLang="zh-CN" dirty="0" smtClean="0"/>
              <a:t>3</a:t>
            </a:r>
            <a:r>
              <a:rPr lang="zh-CN" altLang="en-US" dirty="0" smtClean="0"/>
              <a:t>）图像化方式展现监控对象。</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12</a:t>
            </a:fld>
            <a:endParaRPr lang="zh-CN" altLang="en-US"/>
          </a:p>
        </p:txBody>
      </p:sp>
    </p:spTree>
    <p:extLst>
      <p:ext uri="{BB962C8B-B14F-4D97-AF65-F5344CB8AC3E}">
        <p14:creationId xmlns:p14="http://schemas.microsoft.com/office/powerpoint/2010/main" val="3742321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smtClean="0"/>
              <a:t>5</a:t>
            </a:r>
            <a:r>
              <a:rPr lang="zh-CN" altLang="en-US" dirty="0" smtClean="0"/>
              <a:t>）最顶端是一个全局的时间线，每一行是一个监控树，</a:t>
            </a:r>
            <a:r>
              <a:rPr lang="en-US" altLang="zh-CN" dirty="0" smtClean="0"/>
              <a:t>+/-</a:t>
            </a:r>
            <a:r>
              <a:rPr lang="zh-CN" altLang="en-US" dirty="0" smtClean="0"/>
              <a:t>可以展开</a:t>
            </a:r>
            <a:r>
              <a:rPr lang="en-US" altLang="zh-CN" dirty="0" smtClean="0"/>
              <a:t>/</a:t>
            </a:r>
            <a:r>
              <a:rPr lang="zh-CN" altLang="en-US" dirty="0" smtClean="0"/>
              <a:t>折叠监控树。每个</a:t>
            </a:r>
            <a:r>
              <a:rPr lang="en-US" altLang="zh-CN" dirty="0" smtClean="0"/>
              <a:t>RPC</a:t>
            </a:r>
            <a:r>
              <a:rPr lang="zh-CN" altLang="en-US" dirty="0" smtClean="0"/>
              <a:t>区间进一步分成花在服务器时间和网络通信的时间。</a:t>
            </a:r>
            <a:endParaRPr lang="en-US" altLang="zh-CN" dirty="0" smtClean="0"/>
          </a:p>
          <a:p>
            <a:r>
              <a:rPr lang="zh-CN" altLang="en-US" dirty="0" smtClean="0"/>
              <a:t>每天有大约</a:t>
            </a:r>
            <a:r>
              <a:rPr lang="en-US" altLang="zh-CN" dirty="0" smtClean="0"/>
              <a:t>200</a:t>
            </a:r>
            <a:r>
              <a:rPr lang="zh-CN" altLang="en-US" dirty="0" smtClean="0"/>
              <a:t>个</a:t>
            </a:r>
            <a:r>
              <a:rPr lang="en-US" altLang="zh-CN" dirty="0" smtClean="0"/>
              <a:t>google</a:t>
            </a:r>
            <a:r>
              <a:rPr lang="zh-CN" altLang="en-US" dirty="0" smtClean="0"/>
              <a:t>工程师使用</a:t>
            </a:r>
            <a:r>
              <a:rPr lang="en-US" altLang="zh-CN" dirty="0" err="1" smtClean="0"/>
              <a:t>Drapper</a:t>
            </a:r>
            <a:r>
              <a:rPr lang="zh-CN" altLang="en-US" dirty="0" smtClean="0"/>
              <a:t>用户界面，一周大约</a:t>
            </a:r>
            <a:r>
              <a:rPr lang="en-US" altLang="zh-CN" dirty="0" smtClean="0"/>
              <a:t>750-100</a:t>
            </a:r>
            <a:r>
              <a:rPr lang="zh-CN" altLang="en-US" dirty="0" smtClean="0"/>
              <a:t>个不同的用户。</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13</a:t>
            </a:fld>
            <a:endParaRPr lang="zh-CN" altLang="en-US"/>
          </a:p>
        </p:txBody>
      </p:sp>
    </p:spTree>
    <p:extLst>
      <p:ext uri="{BB962C8B-B14F-4D97-AF65-F5344CB8AC3E}">
        <p14:creationId xmlns:p14="http://schemas.microsoft.com/office/powerpoint/2010/main" val="1487251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矩形 5"/>
          <p:cNvSpPr/>
          <p:nvPr userDrawn="1"/>
        </p:nvSpPr>
        <p:spPr>
          <a:xfrm>
            <a:off x="-10885" y="0"/>
            <a:ext cx="915488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srcRect l="21260" t="21585" r="16858" b="21466"/>
          <a:stretch/>
        </p:blipFill>
        <p:spPr>
          <a:xfrm>
            <a:off x="-25400" y="0"/>
            <a:ext cx="9182100" cy="6858000"/>
          </a:xfrm>
          <a:prstGeom prst="rect">
            <a:avLst/>
          </a:prstGeom>
        </p:spPr>
      </p:pic>
      <p:pic>
        <p:nvPicPr>
          <p:cNvPr id="4" name="图片 3"/>
          <p:cNvPicPr>
            <a:picLocks noChangeAspect="1"/>
          </p:cNvPicPr>
          <p:nvPr userDrawn="1"/>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34816"/>
          <a:stretch/>
        </p:blipFill>
        <p:spPr>
          <a:xfrm>
            <a:off x="-10885" y="0"/>
            <a:ext cx="2508139" cy="6858000"/>
          </a:xfrm>
          <a:prstGeom prst="rect">
            <a:avLst/>
          </a:prstGeom>
          <a:effectLst>
            <a:outerShdw blurRad="50800" dist="38100" algn="l" rotWithShape="0">
              <a:prstClr val="black">
                <a:alpha val="40000"/>
              </a:prstClr>
            </a:outerShdw>
          </a:effectLst>
        </p:spPr>
      </p:pic>
      <p:sp>
        <p:nvSpPr>
          <p:cNvPr id="5" name="文本框 4"/>
          <p:cNvSpPr txBox="1"/>
          <p:nvPr userDrawn="1"/>
        </p:nvSpPr>
        <p:spPr>
          <a:xfrm>
            <a:off x="1529677" y="1431190"/>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a:t>
            </a:r>
            <a:endPar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录</a:t>
            </a:r>
            <a:r>
              <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262870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7280" y="2997368"/>
            <a:ext cx="8031428" cy="507832"/>
          </a:xfrm>
        </p:spPr>
        <p:txBody>
          <a:bodyPr anchor="b" anchorCtr="0"/>
          <a:lstStyle>
            <a:lvl1pPr algn="ctr">
              <a:lnSpc>
                <a:spcPct val="90000"/>
              </a:lnSpc>
              <a:defRPr sz="3700" b="1"/>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68592" y="3796251"/>
            <a:ext cx="7690116" cy="318549"/>
          </a:xfrm>
        </p:spPr>
        <p:txBody>
          <a:bodyPr/>
          <a:lstStyle>
            <a:lvl1pPr marL="0" indent="0" algn="ctr">
              <a:lnSpc>
                <a:spcPct val="90000"/>
              </a:lnSpc>
              <a:spcBef>
                <a:spcPts val="0"/>
              </a:spcBef>
              <a:buNone/>
              <a:defRPr sz="2300" baseline="0">
                <a:solidFill>
                  <a:schemeClr val="accent5"/>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zh-CN" altLang="en-US" smtClean="0"/>
              <a:t>单击此处编辑母版副标题样式</a:t>
            </a:r>
            <a:endParaRPr lang="en-US" dirty="0" smtClean="0"/>
          </a:p>
        </p:txBody>
      </p:sp>
    </p:spTree>
    <p:extLst>
      <p:ext uri="{BB962C8B-B14F-4D97-AF65-F5344CB8AC3E}">
        <p14:creationId xmlns:p14="http://schemas.microsoft.com/office/powerpoint/2010/main" val="39965790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7089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0148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pPr/>
              <a:t>‹#›</a:t>
            </a:fld>
            <a:endParaRPr lang="zh-CN" altLang="en-US" dirty="0"/>
          </a:p>
        </p:txBody>
      </p:sp>
    </p:spTree>
    <p:extLst>
      <p:ext uri="{BB962C8B-B14F-4D97-AF65-F5344CB8AC3E}">
        <p14:creationId xmlns:p14="http://schemas.microsoft.com/office/powerpoint/2010/main" val="32644516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pPr/>
              <a:t>‹#›</a:t>
            </a:fld>
            <a:endParaRPr lang="zh-CN" altLang="en-US" dirty="0"/>
          </a:p>
        </p:txBody>
      </p:sp>
    </p:spTree>
    <p:extLst>
      <p:ext uri="{BB962C8B-B14F-4D97-AF65-F5344CB8AC3E}">
        <p14:creationId xmlns:p14="http://schemas.microsoft.com/office/powerpoint/2010/main" val="20170562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矩形 3"/>
          <p:cNvSpPr/>
          <p:nvPr userDrawn="1"/>
        </p:nvSpPr>
        <p:spPr>
          <a:xfrm>
            <a:off x="0" y="1"/>
            <a:ext cx="9156701" cy="6857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 name="图片 4"/>
          <p:cNvPicPr>
            <a:picLocks noChangeAspect="1"/>
          </p:cNvPicPr>
          <p:nvPr userDrawn="1"/>
        </p:nvPicPr>
        <p:blipFill rotWithShape="1">
          <a:blip r:embed="rId2"/>
          <a:srcRect l="17757" t="21720" r="17935" b="22029"/>
          <a:stretch/>
        </p:blipFill>
        <p:spPr>
          <a:xfrm>
            <a:off x="-19050" y="-932"/>
            <a:ext cx="9194800" cy="6858932"/>
          </a:xfrm>
          <a:prstGeom prst="rect">
            <a:avLst/>
          </a:prstGeom>
        </p:spPr>
      </p:pic>
    </p:spTree>
    <p:extLst>
      <p:ext uri="{BB962C8B-B14F-4D97-AF65-F5344CB8AC3E}">
        <p14:creationId xmlns:p14="http://schemas.microsoft.com/office/powerpoint/2010/main" val="331449031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126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4" name="矩形 3"/>
          <p:cNvSpPr/>
          <p:nvPr userDrawn="1"/>
        </p:nvSpPr>
        <p:spPr>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5" name="图片 4"/>
          <p:cNvPicPr>
            <a:picLocks noChangeAspect="1"/>
          </p:cNvPicPr>
          <p:nvPr userDrawn="1"/>
        </p:nvPicPr>
        <p:blipFill rotWithShape="1">
          <a:blip r:embed="rId2"/>
          <a:srcRect l="18082" t="22171" r="17776" b="21733"/>
          <a:stretch/>
        </p:blipFill>
        <p:spPr>
          <a:xfrm>
            <a:off x="-25401" y="-1"/>
            <a:ext cx="9194801" cy="6858002"/>
          </a:xfrm>
          <a:prstGeom prst="rect">
            <a:avLst/>
          </a:prstGeom>
        </p:spPr>
      </p:pic>
    </p:spTree>
    <p:extLst>
      <p:ext uri="{BB962C8B-B14F-4D97-AF65-F5344CB8AC3E}">
        <p14:creationId xmlns:p14="http://schemas.microsoft.com/office/powerpoint/2010/main" val="189412791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8" name="矩形 7"/>
          <p:cNvSpPr/>
          <p:nvPr userDrawn="1"/>
        </p:nvSpPr>
        <p:spPr>
          <a:xfrm>
            <a:off x="0" y="6669360"/>
            <a:ext cx="9144000" cy="18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2" name="Imagen 5" descr="C:\Users\Design\Documents\Edu\Product Launch\shadow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27 Imagen"/>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28 Imagen"/>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1863"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30 CuadroTexto"/>
          <p:cNvSpPr txBox="1"/>
          <p:nvPr userDrawn="1"/>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16" name="31 CuadroTexto"/>
          <p:cNvSpPr txBox="1"/>
          <p:nvPr userDrawn="1"/>
        </p:nvSpPr>
        <p:spPr>
          <a:xfrm>
            <a:off x="4729199" y="6267161"/>
            <a:ext cx="373820" cy="276999"/>
          </a:xfrm>
          <a:prstGeom prst="rect">
            <a:avLst/>
          </a:prstGeom>
          <a:noFill/>
        </p:spPr>
        <p:txBody>
          <a:bodyPr wrap="none">
            <a:spAutoFit/>
          </a:bodyPr>
          <a:lstStyle/>
          <a:p>
            <a:pPr>
              <a:defRPr/>
            </a:pPr>
            <a:r>
              <a:rPr lang="es-HN" sz="1200" b="1" dirty="0" smtClean="0">
                <a:solidFill>
                  <a:prstClr val="white">
                    <a:lumMod val="50000"/>
                  </a:prstClr>
                </a:solidFill>
              </a:rPr>
              <a:t>57</a:t>
            </a:r>
            <a:endParaRPr lang="es-ES" sz="1200" b="1" dirty="0">
              <a:solidFill>
                <a:prstClr val="white">
                  <a:lumMod val="50000"/>
                </a:prstClr>
              </a:solidFill>
            </a:endParaRPr>
          </a:p>
        </p:txBody>
      </p:sp>
      <p:pic>
        <p:nvPicPr>
          <p:cNvPr id="17" name="Imagen 5" descr="C:\Users\Design\Documents\Edu\Product Launch\shadown.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127625" y="6063254"/>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27">
            <a:hlinkClick r:id="" action="ppaction://hlinkshowjump?jump=nextslide"/>
          </p:cNvPr>
          <p:cNvPicPr>
            <a:picLocks noChangeAspect="1" noChangeArrowheads="1"/>
          </p:cNvPicPr>
          <p:nvPr userDrawn="1"/>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n 28">
            <a:hlinkClick r:id="" action="ppaction://hlinkshowjump?jump=previousslide"/>
          </p:cNvPr>
          <p:cNvPicPr>
            <a:picLocks noChangeAspect="1" noChangeArrowheads="1"/>
          </p:cNvPicPr>
          <p:nvPr userDrawn="1"/>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solidFill>
                  <a:prstClr val="black">
                    <a:tint val="75000"/>
                  </a:prstClr>
                </a:solidFill>
              </a:rPr>
              <a:pPr/>
              <a:t>‹#›</a:t>
            </a:fld>
            <a:endParaRPr lang="zh-CN" altLang="en-US" dirty="0">
              <a:solidFill>
                <a:prstClr val="black">
                  <a:tint val="75000"/>
                </a:prstClr>
              </a:solidFill>
            </a:endParaRPr>
          </a:p>
        </p:txBody>
      </p:sp>
      <p:grpSp>
        <p:nvGrpSpPr>
          <p:cNvPr id="20" name="组合 19"/>
          <p:cNvGrpSpPr/>
          <p:nvPr userDrawn="1"/>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4" name="文本框 23"/>
          <p:cNvSpPr txBox="1"/>
          <p:nvPr userDrawn="1"/>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Tree>
    <p:extLst>
      <p:ext uri="{BB962C8B-B14F-4D97-AF65-F5344CB8AC3E}">
        <p14:creationId xmlns:p14="http://schemas.microsoft.com/office/powerpoint/2010/main" val="273172863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1659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Picture 3" descr="blueband.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016625"/>
            <a:ext cx="8128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16185979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8" name="图片 17"/>
          <p:cNvPicPr>
            <a:picLocks noChangeAspect="1"/>
          </p:cNvPicPr>
          <p:nvPr userDrawn="1"/>
        </p:nvPicPr>
        <p:blipFill rotWithShape="1">
          <a:blip r:embed="rId8"/>
          <a:srcRect l="21260" t="21585" r="16858" b="21466"/>
          <a:stretch/>
        </p:blipFill>
        <p:spPr>
          <a:xfrm>
            <a:off x="-25400" y="0"/>
            <a:ext cx="9182100" cy="6858000"/>
          </a:xfrm>
          <a:prstGeom prst="rect">
            <a:avLst/>
          </a:prstGeom>
        </p:spPr>
      </p:pic>
      <p:sp>
        <p:nvSpPr>
          <p:cNvPr id="7" name="矩形 6"/>
          <p:cNvSpPr/>
          <p:nvPr userDrawn="1"/>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6669360"/>
            <a:ext cx="9144000" cy="18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Imagen 5" descr="C:\Users\Design\Documents\Edu\Product Launch\shadown.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7 Imagen"/>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28 Imagen"/>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741863"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30 CuadroTexto"/>
          <p:cNvSpPr txBox="1"/>
          <p:nvPr userDrawn="1"/>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13" name="31 CuadroTexto"/>
          <p:cNvSpPr txBox="1"/>
          <p:nvPr userDrawn="1"/>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smtClean="0">
                <a:solidFill>
                  <a:schemeClr val="bg1">
                    <a:lumMod val="50000"/>
                  </a:schemeClr>
                </a:solidFill>
                <a:latin typeface="+mn-lt"/>
              </a:rPr>
              <a:t>57</a:t>
            </a:r>
            <a:endParaRPr lang="es-ES" sz="1200" b="1" dirty="0">
              <a:solidFill>
                <a:schemeClr val="bg1">
                  <a:lumMod val="50000"/>
                </a:schemeClr>
              </a:solidFill>
              <a:latin typeface="+mn-lt"/>
            </a:endParaRPr>
          </a:p>
        </p:txBody>
      </p:sp>
      <p:pic>
        <p:nvPicPr>
          <p:cNvPr id="14" name="Imagen 5" descr="C:\Users\Design\Documents\Edu\Product Launch\shadown.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5127625" y="6063254"/>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n 27">
            <a:hlinkClick r:id="" action="ppaction://hlinkshowjump?jump=nextslide"/>
          </p:cNvPr>
          <p:cNvPicPr>
            <a:picLocks noChangeAspect="1" noChangeArrowheads="1"/>
          </p:cNvPicPr>
          <p:nvPr userDrawn="1"/>
        </p:nvPicPr>
        <p:blipFill>
          <a:blip r:embed="rId1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n 28">
            <a:hlinkClick r:id="" action="ppaction://hlinkshowjump?jump=previousslide"/>
          </p:cNvPr>
          <p:cNvPicPr>
            <a:picLocks noChangeAspect="1" noChangeArrowheads="1"/>
          </p:cNvPicPr>
          <p:nvPr userDrawn="1"/>
        </p:nvPicPr>
        <p:blipFill>
          <a:blip r:embed="rId1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pPr/>
              <a:t>‹#›</a:t>
            </a:fld>
            <a:endParaRPr lang="zh-CN" altLang="en-US" dirty="0"/>
          </a:p>
        </p:txBody>
      </p:sp>
      <p:grpSp>
        <p:nvGrpSpPr>
          <p:cNvPr id="21" name="组合 20"/>
          <p:cNvGrpSpPr/>
          <p:nvPr userDrawn="1"/>
        </p:nvGrpSpPr>
        <p:grpSpPr>
          <a:xfrm>
            <a:off x="-1" y="-2439"/>
            <a:ext cx="9145786" cy="718410"/>
            <a:chOff x="-1" y="190175"/>
            <a:chExt cx="9145786" cy="525795"/>
          </a:xfrm>
        </p:grpSpPr>
        <p:sp>
          <p:nvSpPr>
            <p:cNvPr id="22" name="任意多边形 21"/>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5" name="文本框 24"/>
          <p:cNvSpPr txBox="1"/>
          <p:nvPr userDrawn="1"/>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Tree>
    <p:extLst>
      <p:ext uri="{BB962C8B-B14F-4D97-AF65-F5344CB8AC3E}">
        <p14:creationId xmlns:p14="http://schemas.microsoft.com/office/powerpoint/2010/main" val="1324508550"/>
      </p:ext>
    </p:extLst>
  </p:cSld>
  <p:clrMap bg1="lt1" tx1="dk1" bg2="lt2" tx2="dk2" accent1="accent1" accent2="accent2" accent3="accent3" accent4="accent4" accent5="accent5" accent6="accent6" hlink="hlink" folHlink="folHlink"/>
  <p:sldLayoutIdLst>
    <p:sldLayoutId id="2147483698" r:id="rId1"/>
    <p:sldLayoutId id="2147483682" r:id="rId2"/>
    <p:sldLayoutId id="2147483704" r:id="rId3"/>
    <p:sldLayoutId id="2147483684" r:id="rId4"/>
    <p:sldLayoutId id="2147483705" r:id="rId5"/>
    <p:sldLayoutId id="2147483706" r:id="rId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565"/>
      </p:ext>
    </p:extLst>
  </p:cSld>
  <p:clrMap bg1="lt1" tx1="dk1" bg2="lt2" tx2="dk2" accent1="accent1" accent2="accent2" accent3="accent3" accent4="accent4" accent5="accent5" accent6="accent6" hlink="hlink" folHlink="folHlink"/>
  <p:sldLayoutIdLst>
    <p:sldLayoutId id="2147483687" r:id="rId1"/>
    <p:sldLayoutId id="2147483688" r:id="rId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363" y="636588"/>
            <a:ext cx="8382000" cy="508000"/>
          </a:xfrm>
          <a:prstGeom prst="rect">
            <a:avLst/>
          </a:prstGeom>
        </p:spPr>
        <p:txBody>
          <a:bodyPr vert="horz" wrap="square" lIns="0" tIns="0" rIns="0" bIns="0" rtlCol="0" anchor="t">
            <a:spAutoFit/>
          </a:bodyPr>
          <a:lstStyle/>
          <a:p>
            <a:r>
              <a:rPr lang="en-US" dirty="0" smtClean="0"/>
              <a:t>One Column Text Page</a:t>
            </a:r>
            <a:endParaRPr lang="en-US" dirty="0"/>
          </a:p>
        </p:txBody>
      </p:sp>
      <p:sp>
        <p:nvSpPr>
          <p:cNvPr id="1027" name="Text Placeholder 2"/>
          <p:cNvSpPr>
            <a:spLocks noGrp="1"/>
          </p:cNvSpPr>
          <p:nvPr>
            <p:ph type="body" idx="1"/>
          </p:nvPr>
        </p:nvSpPr>
        <p:spPr bwMode="auto">
          <a:xfrm>
            <a:off x="360363" y="1203325"/>
            <a:ext cx="838200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zh-CN" smtClean="0"/>
              <a:t>&lt;Insert First Level Text&gt;</a:t>
            </a:r>
          </a:p>
          <a:p>
            <a:pPr lvl="1"/>
            <a:r>
              <a:rPr lang="en-US" altLang="zh-CN" smtClean="0"/>
              <a:t>&lt;Insert Second Level Text&gt;</a:t>
            </a:r>
          </a:p>
          <a:p>
            <a:pPr lvl="2"/>
            <a:r>
              <a:rPr lang="en-US" altLang="zh-CN" smtClean="0"/>
              <a:t>&lt;Insert Third Level Text&gt;</a:t>
            </a:r>
          </a:p>
          <a:p>
            <a:pPr lvl="3"/>
            <a:r>
              <a:rPr lang="en-US" altLang="zh-CN" smtClean="0"/>
              <a:t>&lt;Insert Fourth Level Text&gt;</a:t>
            </a:r>
          </a:p>
          <a:p>
            <a:pPr lvl="4"/>
            <a:r>
              <a:rPr lang="en-US" altLang="zh-CN" smtClean="0"/>
              <a:t>&lt;Insert Fifth Level Text&gt;</a:t>
            </a:r>
          </a:p>
        </p:txBody>
      </p:sp>
    </p:spTree>
    <p:extLst>
      <p:ext uri="{BB962C8B-B14F-4D97-AF65-F5344CB8AC3E}">
        <p14:creationId xmlns:p14="http://schemas.microsoft.com/office/powerpoint/2010/main" val="1282856092"/>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Lst>
  <p:transition>
    <p:fade/>
  </p:transition>
  <p:timing>
    <p:tnLst>
      <p:par>
        <p:cTn id="1" dur="indefinite" restart="never" nodeType="tmRoot"/>
      </p:par>
    </p:tnLst>
  </p:timing>
  <p:hf hdr="0" ftr="0" dt="0"/>
  <p:txStyles>
    <p:titleStyle>
      <a:lvl1pPr algn="l" defTabSz="912813" rtl="0" eaLnBrk="0" fontAlgn="base" hangingPunct="0">
        <a:lnSpc>
          <a:spcPct val="90000"/>
        </a:lnSpc>
        <a:spcBef>
          <a:spcPct val="0"/>
        </a:spcBef>
        <a:spcAft>
          <a:spcPct val="0"/>
        </a:spcAft>
        <a:defRPr lang="en-US" sz="3700" kern="1200" spc="-125" dirty="0">
          <a:ln w="3175">
            <a:noFill/>
          </a:ln>
          <a:solidFill>
            <a:schemeClr val="bg2"/>
          </a:solidFill>
          <a:latin typeface="+mj-lt"/>
          <a:ea typeface="+mj-ea"/>
          <a:cs typeface="+mj-cs"/>
        </a:defRPr>
      </a:lvl1pPr>
      <a:lvl2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2pPr>
      <a:lvl3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3pPr>
      <a:lvl4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4pPr>
      <a:lvl5pPr algn="l" defTabSz="912813" rtl="0" eaLnBrk="0" fontAlgn="base" hangingPunct="0">
        <a:lnSpc>
          <a:spcPct val="90000"/>
        </a:lnSpc>
        <a:spcBef>
          <a:spcPct val="0"/>
        </a:spcBef>
        <a:spcAft>
          <a:spcPct val="0"/>
        </a:spcAft>
        <a:defRPr sz="3700">
          <a:solidFill>
            <a:schemeClr val="bg2"/>
          </a:solidFill>
          <a:latin typeface="Segoe Light"/>
          <a:cs typeface="Arial" pitchFamily="34" charset="0"/>
        </a:defRPr>
      </a:lvl5pPr>
      <a:lvl6pPr marL="457200" algn="l" defTabSz="912813" rtl="0" fontAlgn="base">
        <a:lnSpc>
          <a:spcPct val="90000"/>
        </a:lnSpc>
        <a:spcBef>
          <a:spcPct val="0"/>
        </a:spcBef>
        <a:spcAft>
          <a:spcPct val="0"/>
        </a:spcAft>
        <a:defRPr sz="3700">
          <a:solidFill>
            <a:schemeClr val="bg2"/>
          </a:solidFill>
          <a:latin typeface="Segoe Light"/>
          <a:cs typeface="Arial" pitchFamily="34" charset="0"/>
        </a:defRPr>
      </a:lvl6pPr>
      <a:lvl7pPr marL="914400" algn="l" defTabSz="912813" rtl="0" fontAlgn="base">
        <a:lnSpc>
          <a:spcPct val="90000"/>
        </a:lnSpc>
        <a:spcBef>
          <a:spcPct val="0"/>
        </a:spcBef>
        <a:spcAft>
          <a:spcPct val="0"/>
        </a:spcAft>
        <a:defRPr sz="3700">
          <a:solidFill>
            <a:schemeClr val="bg2"/>
          </a:solidFill>
          <a:latin typeface="Segoe Light"/>
          <a:cs typeface="Arial" pitchFamily="34" charset="0"/>
        </a:defRPr>
      </a:lvl7pPr>
      <a:lvl8pPr marL="1371600" algn="l" defTabSz="912813" rtl="0" fontAlgn="base">
        <a:lnSpc>
          <a:spcPct val="90000"/>
        </a:lnSpc>
        <a:spcBef>
          <a:spcPct val="0"/>
        </a:spcBef>
        <a:spcAft>
          <a:spcPct val="0"/>
        </a:spcAft>
        <a:defRPr sz="3700">
          <a:solidFill>
            <a:schemeClr val="bg2"/>
          </a:solidFill>
          <a:latin typeface="Segoe Light"/>
          <a:cs typeface="Arial" pitchFamily="34" charset="0"/>
        </a:defRPr>
      </a:lvl8pPr>
      <a:lvl9pPr marL="1828800" algn="l" defTabSz="912813" rtl="0" fontAlgn="base">
        <a:lnSpc>
          <a:spcPct val="90000"/>
        </a:lnSpc>
        <a:spcBef>
          <a:spcPct val="0"/>
        </a:spcBef>
        <a:spcAft>
          <a:spcPct val="0"/>
        </a:spcAft>
        <a:defRPr sz="3700">
          <a:solidFill>
            <a:schemeClr val="bg2"/>
          </a:solidFill>
          <a:latin typeface="Segoe Light"/>
          <a:cs typeface="Arial" pitchFamily="34" charset="0"/>
        </a:defRPr>
      </a:lvl9pPr>
    </p:titleStyle>
    <p:bodyStyle>
      <a:lvl1pPr marL="288925" indent="-288925" algn="l" defTabSz="912813" rtl="0" eaLnBrk="0" fontAlgn="base" hangingPunct="0">
        <a:lnSpc>
          <a:spcPct val="90000"/>
        </a:lnSpc>
        <a:spcBef>
          <a:spcPct val="20000"/>
        </a:spcBef>
        <a:spcAft>
          <a:spcPct val="0"/>
        </a:spcAft>
        <a:buFont typeface="Arial" panose="020B0604020202020204" pitchFamily="34" charset="0"/>
        <a:buChar char="•"/>
        <a:defRPr sz="2300" kern="1200">
          <a:solidFill>
            <a:schemeClr val="bg1"/>
          </a:solidFill>
          <a:latin typeface="Arial" pitchFamily="34" charset="0"/>
          <a:ea typeface="+mn-ea"/>
          <a:cs typeface="+mn-cs"/>
        </a:defRPr>
      </a:lvl1pPr>
      <a:lvl2pPr marL="519113" indent="-228600" algn="l" defTabSz="912813" rtl="0" eaLnBrk="0" fontAlgn="base" hangingPunct="0">
        <a:lnSpc>
          <a:spcPct val="90000"/>
        </a:lnSpc>
        <a:spcBef>
          <a:spcPct val="20000"/>
        </a:spcBef>
        <a:spcAft>
          <a:spcPct val="0"/>
        </a:spcAft>
        <a:buFont typeface="Arial" panose="020B0604020202020204" pitchFamily="34" charset="0"/>
        <a:buChar char="•"/>
        <a:defRPr sz="2000" kern="1200">
          <a:solidFill>
            <a:schemeClr val="bg1"/>
          </a:solidFill>
          <a:latin typeface="Arial" pitchFamily="34" charset="0"/>
          <a:ea typeface="+mn-ea"/>
          <a:cs typeface="+mn-cs"/>
        </a:defRPr>
      </a:lvl2pPr>
      <a:lvl3pPr marL="712788" indent="-192088" algn="l" defTabSz="912813" rtl="0" eaLnBrk="0" fontAlgn="base" hangingPunct="0">
        <a:lnSpc>
          <a:spcPct val="90000"/>
        </a:lnSpc>
        <a:spcBef>
          <a:spcPct val="20000"/>
        </a:spcBef>
        <a:spcAft>
          <a:spcPct val="0"/>
        </a:spcAft>
        <a:buFont typeface="Arial" panose="020B0604020202020204" pitchFamily="34" charset="0"/>
        <a:buChar char="•"/>
        <a:defRPr sz="2000" kern="1200">
          <a:solidFill>
            <a:schemeClr val="bg1"/>
          </a:solidFill>
          <a:latin typeface="Arial" pitchFamily="34" charset="0"/>
          <a:ea typeface="+mn-ea"/>
          <a:cs typeface="+mn-cs"/>
        </a:defRPr>
      </a:lvl3pPr>
      <a:lvl4pPr marL="954088" indent="-241300" algn="l" defTabSz="912813" rtl="0" eaLnBrk="0" fontAlgn="base" hangingPunct="0">
        <a:lnSpc>
          <a:spcPct val="90000"/>
        </a:lnSpc>
        <a:spcBef>
          <a:spcPct val="20000"/>
        </a:spcBef>
        <a:spcAft>
          <a:spcPct val="0"/>
        </a:spcAft>
        <a:buFont typeface="Arial" panose="020B0604020202020204" pitchFamily="34" charset="0"/>
        <a:buChar char="•"/>
        <a:defRPr sz="2000" kern="1200">
          <a:solidFill>
            <a:schemeClr val="bg1"/>
          </a:solidFill>
          <a:latin typeface="Arial" pitchFamily="34" charset="0"/>
          <a:ea typeface="+mn-ea"/>
          <a:cs typeface="+mn-cs"/>
        </a:defRPr>
      </a:lvl4pPr>
      <a:lvl5pPr marL="1184275" indent="-228600" algn="l" defTabSz="912813" rtl="0" eaLnBrk="0" fontAlgn="base" hangingPunct="0">
        <a:lnSpc>
          <a:spcPct val="90000"/>
        </a:lnSpc>
        <a:spcBef>
          <a:spcPct val="20000"/>
        </a:spcBef>
        <a:spcAft>
          <a:spcPct val="0"/>
        </a:spcAft>
        <a:buFont typeface="Arial" panose="020B0604020202020204" pitchFamily="34" charset="0"/>
        <a:buChar char="•"/>
        <a:defRPr sz="2000" kern="1200">
          <a:solidFill>
            <a:schemeClr val="bg1"/>
          </a:solidFill>
          <a:latin typeface="Arial" pitchFamily="34" charset="0"/>
          <a:ea typeface="+mn-ea"/>
          <a:cs typeface="+mn-cs"/>
        </a:defRPr>
      </a:lvl5pPr>
      <a:lvl6pPr marL="2514399"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62"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6"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90"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6.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9677" y="1431190"/>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a:t>
            </a:r>
            <a:endPar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录</a:t>
            </a:r>
            <a:r>
              <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2" name="圆角矩形 1"/>
          <p:cNvSpPr/>
          <p:nvPr/>
        </p:nvSpPr>
        <p:spPr>
          <a:xfrm>
            <a:off x="2875069" y="151430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2951090" y="1517970"/>
            <a:ext cx="3648178"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2.1 Google</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文件系统</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GFS</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2875069" y="197086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p:cNvSpPr/>
          <p:nvPr/>
        </p:nvSpPr>
        <p:spPr>
          <a:xfrm>
            <a:off x="2949618" y="1981649"/>
            <a:ext cx="4637680"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2.2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分布式</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数据处理</a:t>
            </a:r>
            <a:r>
              <a:rPr lang="en-US" altLang="zh-CN" sz="2100" spc="225" dirty="0" err="1">
                <a:solidFill>
                  <a:schemeClr val="tx1">
                    <a:lumMod val="75000"/>
                    <a:lumOff val="25000"/>
                  </a:schemeClr>
                </a:solidFill>
                <a:latin typeface="微软雅黑" panose="020B0503020204020204" pitchFamily="34" charset="-122"/>
                <a:ea typeface="微软雅黑" panose="020B0503020204020204" pitchFamily="34" charset="-122"/>
              </a:rPr>
              <a:t>MapReduce</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圆角矩形 34"/>
          <p:cNvSpPr/>
          <p:nvPr/>
        </p:nvSpPr>
        <p:spPr>
          <a:xfrm>
            <a:off x="2875069" y="243647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p:nvSpPr>
        <p:spPr>
          <a:xfrm>
            <a:off x="2949618" y="2447253"/>
            <a:ext cx="3720890"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2.3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分布式锁服务</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Chubby</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圆角矩形 38"/>
          <p:cNvSpPr/>
          <p:nvPr/>
        </p:nvSpPr>
        <p:spPr>
          <a:xfrm>
            <a:off x="2875069" y="290207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2949618" y="2912857"/>
            <a:ext cx="4733988"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2.4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分布式结构</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化数据表</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Bigtable</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圆角矩形 47"/>
          <p:cNvSpPr/>
          <p:nvPr/>
        </p:nvSpPr>
        <p:spPr>
          <a:xfrm>
            <a:off x="2875069" y="336768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矩形 48"/>
          <p:cNvSpPr/>
          <p:nvPr/>
        </p:nvSpPr>
        <p:spPr>
          <a:xfrm>
            <a:off x="2949618" y="3378460"/>
            <a:ext cx="4490717"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2.5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分布式</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存储系统</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Megastore</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2875069" y="3833284"/>
            <a:ext cx="5693399" cy="394200"/>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矩形 52"/>
          <p:cNvSpPr/>
          <p:nvPr/>
        </p:nvSpPr>
        <p:spPr>
          <a:xfrm>
            <a:off x="2949618" y="3844064"/>
            <a:ext cx="5753498"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2.6 </a:t>
            </a:r>
            <a:r>
              <a:rPr lang="zh-CN" altLang="en-US" sz="2100" dirty="0">
                <a:solidFill>
                  <a:schemeClr val="bg1"/>
                </a:solidFill>
                <a:latin typeface="微软雅黑" panose="020B0503020204020204" pitchFamily="34" charset="-122"/>
                <a:ea typeface="微软雅黑" panose="020B0503020204020204" pitchFamily="34" charset="-122"/>
              </a:rPr>
              <a:t>大规模分布式系统的监控基础架构</a:t>
            </a:r>
            <a:r>
              <a:rPr lang="en-US" altLang="zh-CN" sz="2100" dirty="0">
                <a:solidFill>
                  <a:schemeClr val="bg1"/>
                </a:solidFill>
                <a:latin typeface="微软雅黑" panose="020B0503020204020204" pitchFamily="34" charset="-122"/>
                <a:ea typeface="微软雅黑" panose="020B0503020204020204" pitchFamily="34" charset="-122"/>
              </a:rPr>
              <a:t>Dapper</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
        <p:nvSpPr>
          <p:cNvPr id="56" name="圆角矩形 55"/>
          <p:cNvSpPr/>
          <p:nvPr/>
        </p:nvSpPr>
        <p:spPr>
          <a:xfrm>
            <a:off x="2875069" y="42988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矩形 56"/>
          <p:cNvSpPr/>
          <p:nvPr/>
        </p:nvSpPr>
        <p:spPr>
          <a:xfrm>
            <a:off x="2949618" y="4309668"/>
            <a:ext cx="5445145"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2.7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海量</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数据的交互式分析工具</a:t>
            </a:r>
            <a:r>
              <a:rPr lang="en-US" altLang="zh-CN" sz="2100" spc="225" dirty="0" err="1">
                <a:solidFill>
                  <a:schemeClr val="tx1">
                    <a:lumMod val="75000"/>
                    <a:lumOff val="25000"/>
                  </a:schemeClr>
                </a:solidFill>
                <a:latin typeface="微软雅黑" panose="020B0503020204020204" pitchFamily="34" charset="-122"/>
                <a:ea typeface="微软雅黑" panose="020B0503020204020204" pitchFamily="34" charset="-122"/>
              </a:rPr>
              <a:t>Dremel</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0" name="圆角矩形 59"/>
          <p:cNvSpPr/>
          <p:nvPr/>
        </p:nvSpPr>
        <p:spPr>
          <a:xfrm>
            <a:off x="2875069" y="4764491"/>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矩形 60"/>
          <p:cNvSpPr/>
          <p:nvPr/>
        </p:nvSpPr>
        <p:spPr>
          <a:xfrm>
            <a:off x="2949618" y="4775272"/>
            <a:ext cx="5050357"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2.8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内存</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大数据分析系统</a:t>
            </a:r>
            <a:r>
              <a:rPr lang="en-US" altLang="zh-CN" sz="2100" spc="225" dirty="0" err="1">
                <a:solidFill>
                  <a:schemeClr val="tx1">
                    <a:lumMod val="75000"/>
                    <a:lumOff val="25000"/>
                  </a:schemeClr>
                </a:solidFill>
                <a:latin typeface="微软雅黑" panose="020B0503020204020204" pitchFamily="34" charset="-122"/>
                <a:ea typeface="微软雅黑" panose="020B0503020204020204" pitchFamily="34" charset="-122"/>
              </a:rPr>
              <a:t>PowerDrill</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7" name="圆角矩形 66"/>
          <p:cNvSpPr/>
          <p:nvPr/>
        </p:nvSpPr>
        <p:spPr>
          <a:xfrm>
            <a:off x="2875069" y="5230094"/>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矩形 67"/>
          <p:cNvSpPr/>
          <p:nvPr/>
        </p:nvSpPr>
        <p:spPr>
          <a:xfrm>
            <a:off x="2949618" y="5240875"/>
            <a:ext cx="3663182"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2.9 Google</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应用程序引擎</a:t>
            </a:r>
          </a:p>
        </p:txBody>
      </p:sp>
    </p:spTree>
    <p:extLst>
      <p:ext uri="{BB962C8B-B14F-4D97-AF65-F5344CB8AC3E}">
        <p14:creationId xmlns:p14="http://schemas.microsoft.com/office/powerpoint/2010/main" val="13083005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10</a:t>
            </a:fld>
            <a:endParaRPr lang="zh-CN" altLang="en-US" dirty="0"/>
          </a:p>
        </p:txBody>
      </p:sp>
      <p:sp>
        <p:nvSpPr>
          <p:cNvPr id="3" name="矩形 2"/>
          <p:cNvSpPr/>
          <p:nvPr/>
        </p:nvSpPr>
        <p:spPr>
          <a:xfrm>
            <a:off x="187417" y="120393"/>
            <a:ext cx="5974713" cy="430887"/>
          </a:xfrm>
          <a:prstGeom prst="rect">
            <a:avLst/>
          </a:prstGeom>
        </p:spPr>
        <p:txBody>
          <a:bodyPr wrap="none">
            <a:spAutoFit/>
          </a:bodyPr>
          <a:lstStyle/>
          <a:p>
            <a:r>
              <a:rPr lang="en-US" altLang="zh-CN" sz="2200" b="1" dirty="0" smtClean="0">
                <a:solidFill>
                  <a:schemeClr val="bg1"/>
                </a:solidFill>
                <a:latin typeface="微软雅黑" panose="020B0503020204020204" pitchFamily="34" charset="-122"/>
                <a:ea typeface="微软雅黑" panose="020B0503020204020204" pitchFamily="34" charset="-122"/>
              </a:rPr>
              <a:t>2.6 </a:t>
            </a:r>
            <a:r>
              <a:rPr lang="zh-CN" altLang="en-US" sz="2200" b="1" dirty="0" smtClean="0">
                <a:solidFill>
                  <a:schemeClr val="bg1"/>
                </a:solidFill>
                <a:latin typeface="微软雅黑" panose="020B0503020204020204" pitchFamily="34" charset="-122"/>
                <a:ea typeface="微软雅黑" panose="020B0503020204020204" pitchFamily="34" charset="-122"/>
              </a:rPr>
              <a:t>大规模</a:t>
            </a:r>
            <a:r>
              <a:rPr lang="zh-CN" altLang="en-US" sz="2200" b="1" dirty="0">
                <a:solidFill>
                  <a:schemeClr val="bg1"/>
                </a:solidFill>
                <a:latin typeface="微软雅黑" panose="020B0503020204020204" pitchFamily="34" charset="-122"/>
                <a:ea typeface="微软雅黑" panose="020B0503020204020204" pitchFamily="34" charset="-122"/>
              </a:rPr>
              <a:t>分布式系统的</a:t>
            </a:r>
            <a:r>
              <a:rPr lang="zh-CN" altLang="en-US" sz="2200" b="1" dirty="0" smtClean="0">
                <a:solidFill>
                  <a:schemeClr val="bg1"/>
                </a:solidFill>
                <a:latin typeface="微软雅黑" panose="020B0503020204020204" pitchFamily="34" charset="-122"/>
                <a:ea typeface="微软雅黑" panose="020B0503020204020204" pitchFamily="34" charset="-122"/>
              </a:rPr>
              <a:t>监控基础</a:t>
            </a:r>
            <a:r>
              <a:rPr lang="zh-CN" altLang="en-US" sz="2200" b="1" dirty="0">
                <a:solidFill>
                  <a:schemeClr val="bg1"/>
                </a:solidFill>
                <a:latin typeface="微软雅黑" panose="020B0503020204020204" pitchFamily="34" charset="-122"/>
                <a:ea typeface="微软雅黑" panose="020B0503020204020204" pitchFamily="34" charset="-122"/>
              </a:rPr>
              <a:t>架构</a:t>
            </a:r>
            <a:r>
              <a:rPr lang="en-US" altLang="zh-CN" sz="2200" b="1" dirty="0" smtClean="0">
                <a:solidFill>
                  <a:schemeClr val="bg1"/>
                </a:solidFill>
                <a:latin typeface="微软雅黑" panose="020B0503020204020204" pitchFamily="34" charset="-122"/>
                <a:ea typeface="微软雅黑" panose="020B0503020204020204" pitchFamily="34" charset="-122"/>
              </a:rPr>
              <a:t>Dapper</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99253" y="811034"/>
            <a:ext cx="2031325" cy="461665"/>
          </a:xfrm>
          <a:prstGeom prst="rect">
            <a:avLst/>
          </a:prstGeom>
          <a:noFill/>
        </p:spPr>
        <p:txBody>
          <a:bodyPr wrap="none" rtlCol="0">
            <a:spAutoFit/>
          </a:bodyPr>
          <a:lstStyle/>
          <a:p>
            <a:r>
              <a:rPr lang="zh-CN" altLang="en-US" sz="2400" b="1" dirty="0">
                <a:solidFill>
                  <a:schemeClr val="accent6"/>
                </a:solidFill>
              </a:rPr>
              <a:t>二次抽样技术</a:t>
            </a:r>
          </a:p>
        </p:txBody>
      </p:sp>
      <p:sp>
        <p:nvSpPr>
          <p:cNvPr id="5" name="椭圆 4"/>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399253" y="1568224"/>
            <a:ext cx="8316748" cy="400110"/>
          </a:xfrm>
          <a:prstGeom prst="rect">
            <a:avLst/>
          </a:prstGeom>
        </p:spPr>
        <p:txBody>
          <a:bodyPr wrap="square">
            <a:spAutoFit/>
          </a:bodyPr>
          <a:lstStyle/>
          <a:p>
            <a:r>
              <a:rPr lang="zh-CN" altLang="en-US" sz="2000" dirty="0"/>
              <a:t>利用二次抽样技术成功地解决了</a:t>
            </a:r>
            <a:r>
              <a:rPr lang="zh-CN" altLang="en-US" sz="2000" b="1" dirty="0">
                <a:solidFill>
                  <a:srgbClr val="70AD47"/>
                </a:solidFill>
              </a:rPr>
              <a:t>低开销及广泛可部署性</a:t>
            </a:r>
            <a:r>
              <a:rPr lang="zh-CN" altLang="en-US" sz="2000" dirty="0"/>
              <a:t>的问题。</a:t>
            </a:r>
          </a:p>
        </p:txBody>
      </p:sp>
      <p:sp>
        <p:nvSpPr>
          <p:cNvPr id="13" name="矩形 12"/>
          <p:cNvSpPr/>
          <p:nvPr/>
        </p:nvSpPr>
        <p:spPr>
          <a:xfrm>
            <a:off x="420852" y="2315864"/>
            <a:ext cx="1422462" cy="1338828"/>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第一次</a:t>
            </a:r>
            <a:endParaRPr lang="en-US" altLang="zh-CN" sz="2400" b="1" dirty="0" smtClean="0"/>
          </a:p>
          <a:p>
            <a:pPr algn="ctr"/>
            <a:r>
              <a:rPr lang="zh-CN" altLang="en-US" sz="2400" b="1" dirty="0" smtClean="0"/>
              <a:t>抽样</a:t>
            </a:r>
            <a:endParaRPr lang="zh-CN" altLang="en-US" sz="2400" b="1" dirty="0"/>
          </a:p>
        </p:txBody>
      </p:sp>
      <p:sp>
        <p:nvSpPr>
          <p:cNvPr id="14" name="矩形 13"/>
          <p:cNvSpPr/>
          <p:nvPr/>
        </p:nvSpPr>
        <p:spPr>
          <a:xfrm>
            <a:off x="420852" y="3971281"/>
            <a:ext cx="1422462" cy="133882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第二</a:t>
            </a:r>
            <a:r>
              <a:rPr lang="zh-CN" altLang="en-US" sz="2400" b="1" dirty="0" smtClean="0"/>
              <a:t>次</a:t>
            </a:r>
            <a:endParaRPr lang="en-US" altLang="zh-CN" sz="2400" b="1" dirty="0" smtClean="0"/>
          </a:p>
          <a:p>
            <a:pPr algn="ctr"/>
            <a:r>
              <a:rPr lang="zh-CN" altLang="en-US" sz="2400" b="1" dirty="0" smtClean="0"/>
              <a:t>抽样</a:t>
            </a:r>
            <a:endParaRPr lang="zh-CN" altLang="en-US" sz="2400" b="1" dirty="0"/>
          </a:p>
        </p:txBody>
      </p:sp>
      <p:sp>
        <p:nvSpPr>
          <p:cNvPr id="15" name="矩形 14"/>
          <p:cNvSpPr/>
          <p:nvPr/>
        </p:nvSpPr>
        <p:spPr>
          <a:xfrm>
            <a:off x="1843314" y="2315864"/>
            <a:ext cx="6720115" cy="1338828"/>
          </a:xfrm>
          <a:prstGeom prst="rect">
            <a:avLst/>
          </a:prstGeom>
          <a:gradFill flip="none" rotWithShape="1">
            <a:gsLst>
              <a:gs pos="0">
                <a:schemeClr val="bg1">
                  <a:lumMod val="85000"/>
                  <a:alpha val="0"/>
                </a:schemeClr>
              </a:gs>
              <a:gs pos="100000">
                <a:schemeClr val="bg1">
                  <a:lumMod val="85000"/>
                </a:schemeClr>
              </a:gs>
            </a:gsLst>
            <a:lin ang="10800000" scaled="1"/>
            <a:tileRect/>
          </a:gradFill>
        </p:spPr>
        <p:txBody>
          <a:bodyPr wrap="square">
            <a:spAutoFit/>
          </a:bodyPr>
          <a:lstStyle/>
          <a:p>
            <a:pPr>
              <a:lnSpc>
                <a:spcPct val="150000"/>
              </a:lnSpc>
            </a:pPr>
            <a:r>
              <a:rPr lang="zh-CN" altLang="en-US" dirty="0">
                <a:solidFill>
                  <a:schemeClr val="tx1">
                    <a:lumMod val="75000"/>
                    <a:lumOff val="25000"/>
                  </a:schemeClr>
                </a:solidFill>
              </a:rPr>
              <a:t>实践中，设计人员发现当抽样率低至</a:t>
            </a:r>
            <a:r>
              <a:rPr lang="en-US" altLang="zh-CN" dirty="0">
                <a:solidFill>
                  <a:schemeClr val="tx1">
                    <a:lumMod val="75000"/>
                    <a:lumOff val="25000"/>
                  </a:schemeClr>
                </a:solidFill>
              </a:rPr>
              <a:t>1/1024</a:t>
            </a:r>
            <a:r>
              <a:rPr lang="zh-CN" altLang="en-US" dirty="0">
                <a:solidFill>
                  <a:schemeClr val="tx1">
                    <a:lumMod val="75000"/>
                    <a:lumOff val="25000"/>
                  </a:schemeClr>
                </a:solidFill>
              </a:rPr>
              <a:t>时也能够产生足够多的有效监控数据，即在</a:t>
            </a:r>
            <a:r>
              <a:rPr lang="en-US" altLang="zh-CN" dirty="0">
                <a:solidFill>
                  <a:schemeClr val="tx1">
                    <a:lumMod val="75000"/>
                    <a:lumOff val="25000"/>
                  </a:schemeClr>
                </a:solidFill>
              </a:rPr>
              <a:t>1024</a:t>
            </a:r>
            <a:r>
              <a:rPr lang="zh-CN" altLang="en-US" dirty="0">
                <a:solidFill>
                  <a:schemeClr val="tx1">
                    <a:lumMod val="75000"/>
                    <a:lumOff val="25000"/>
                  </a:schemeClr>
                </a:solidFill>
              </a:rPr>
              <a:t>个请求中抽取</a:t>
            </a:r>
            <a:r>
              <a:rPr lang="en-US" altLang="zh-CN" dirty="0">
                <a:solidFill>
                  <a:schemeClr val="tx1">
                    <a:lumMod val="75000"/>
                    <a:lumOff val="25000"/>
                  </a:schemeClr>
                </a:solidFill>
              </a:rPr>
              <a:t>1</a:t>
            </a:r>
            <a:r>
              <a:rPr lang="zh-CN" altLang="en-US" dirty="0">
                <a:solidFill>
                  <a:schemeClr val="tx1">
                    <a:lumMod val="75000"/>
                    <a:lumOff val="25000"/>
                  </a:schemeClr>
                </a:solidFill>
              </a:rPr>
              <a:t>个进行监控也是可行的，从而可以捕获有效数据</a:t>
            </a:r>
          </a:p>
        </p:txBody>
      </p:sp>
      <p:sp>
        <p:nvSpPr>
          <p:cNvPr id="16" name="矩形 15"/>
          <p:cNvSpPr/>
          <p:nvPr/>
        </p:nvSpPr>
        <p:spPr>
          <a:xfrm>
            <a:off x="1843314" y="3971280"/>
            <a:ext cx="6720115" cy="1338828"/>
          </a:xfrm>
          <a:prstGeom prst="rect">
            <a:avLst/>
          </a:prstGeom>
          <a:gradFill flip="none" rotWithShape="1">
            <a:gsLst>
              <a:gs pos="0">
                <a:schemeClr val="bg1">
                  <a:lumMod val="85000"/>
                  <a:alpha val="0"/>
                </a:schemeClr>
              </a:gs>
              <a:gs pos="100000">
                <a:schemeClr val="bg1">
                  <a:lumMod val="85000"/>
                </a:schemeClr>
              </a:gs>
            </a:gsLst>
            <a:lin ang="10800000" scaled="1"/>
            <a:tileRect/>
          </a:gradFill>
        </p:spPr>
        <p:txBody>
          <a:bodyPr wrap="square">
            <a:spAutoFit/>
          </a:bodyPr>
          <a:lstStyle/>
          <a:p>
            <a:pPr>
              <a:lnSpc>
                <a:spcPct val="150000"/>
              </a:lnSpc>
            </a:pPr>
            <a:r>
              <a:rPr lang="zh-CN" altLang="en-US" dirty="0">
                <a:solidFill>
                  <a:schemeClr val="tx1">
                    <a:lumMod val="75000"/>
                    <a:lumOff val="25000"/>
                  </a:schemeClr>
                </a:solidFill>
              </a:rPr>
              <a:t>发生在数据写入</a:t>
            </a:r>
            <a:r>
              <a:rPr lang="en-US" altLang="zh-CN" dirty="0">
                <a:solidFill>
                  <a:schemeClr val="tx1">
                    <a:lumMod val="75000"/>
                    <a:lumOff val="25000"/>
                  </a:schemeClr>
                </a:solidFill>
              </a:rPr>
              <a:t>Bigtable</a:t>
            </a:r>
            <a:r>
              <a:rPr lang="zh-CN" altLang="en-US" dirty="0">
                <a:solidFill>
                  <a:schemeClr val="tx1">
                    <a:lumMod val="75000"/>
                    <a:lumOff val="25000"/>
                  </a:schemeClr>
                </a:solidFill>
              </a:rPr>
              <a:t>前，具体方法是将监控</a:t>
            </a:r>
            <a:r>
              <a:rPr lang="en-US" altLang="zh-CN" dirty="0">
                <a:solidFill>
                  <a:schemeClr val="tx1">
                    <a:lumMod val="75000"/>
                    <a:lumOff val="25000"/>
                  </a:schemeClr>
                </a:solidFill>
              </a:rPr>
              <a:t>id</a:t>
            </a:r>
            <a:r>
              <a:rPr lang="zh-CN" altLang="en-US" dirty="0">
                <a:solidFill>
                  <a:schemeClr val="tx1">
                    <a:lumMod val="75000"/>
                    <a:lumOff val="25000"/>
                  </a:schemeClr>
                </a:solidFill>
              </a:rPr>
              <a:t>散列成一个标量</a:t>
            </a:r>
            <a:r>
              <a:rPr lang="en-US" altLang="zh-CN" dirty="0">
                <a:solidFill>
                  <a:schemeClr val="tx1">
                    <a:lumMod val="75000"/>
                    <a:lumOff val="25000"/>
                  </a:schemeClr>
                </a:solidFill>
              </a:rPr>
              <a:t>z</a:t>
            </a:r>
            <a:r>
              <a:rPr lang="zh-CN" altLang="en-US" dirty="0">
                <a:solidFill>
                  <a:schemeClr val="tx1">
                    <a:lumMod val="75000"/>
                    <a:lumOff val="25000"/>
                  </a:schemeClr>
                </a:solidFill>
              </a:rPr>
              <a:t>（</a:t>
            </a:r>
            <a:r>
              <a:rPr lang="en-US" altLang="zh-CN" dirty="0">
                <a:solidFill>
                  <a:schemeClr val="tx1">
                    <a:lumMod val="75000"/>
                    <a:lumOff val="25000"/>
                  </a:schemeClr>
                </a:solidFill>
              </a:rPr>
              <a:t>0≤z≤1</a:t>
            </a:r>
            <a:r>
              <a:rPr lang="zh-CN" altLang="en-US" dirty="0">
                <a:solidFill>
                  <a:schemeClr val="tx1">
                    <a:lumMod val="75000"/>
                    <a:lumOff val="25000"/>
                  </a:schemeClr>
                </a:solidFill>
              </a:rPr>
              <a:t>），如果某个区间的</a:t>
            </a:r>
            <a:r>
              <a:rPr lang="en-US" altLang="zh-CN" dirty="0">
                <a:solidFill>
                  <a:schemeClr val="tx1">
                    <a:lumMod val="75000"/>
                    <a:lumOff val="25000"/>
                  </a:schemeClr>
                </a:solidFill>
              </a:rPr>
              <a:t>z</a:t>
            </a:r>
            <a:r>
              <a:rPr lang="zh-CN" altLang="en-US" dirty="0">
                <a:solidFill>
                  <a:schemeClr val="tx1">
                    <a:lumMod val="75000"/>
                    <a:lumOff val="25000"/>
                  </a:schemeClr>
                </a:solidFill>
              </a:rPr>
              <a:t>小于事先定义好的汇总抽样系数，则保留这个区间并将它写入</a:t>
            </a:r>
            <a:r>
              <a:rPr lang="en-US" altLang="zh-CN" dirty="0">
                <a:solidFill>
                  <a:schemeClr val="tx1">
                    <a:lumMod val="75000"/>
                    <a:lumOff val="25000"/>
                  </a:schemeClr>
                </a:solidFill>
              </a:rPr>
              <a:t>Bigtable</a:t>
            </a:r>
            <a:r>
              <a:rPr lang="zh-CN" altLang="en-US" dirty="0">
                <a:solidFill>
                  <a:schemeClr val="tx1">
                    <a:lumMod val="75000"/>
                    <a:lumOff val="25000"/>
                  </a:schemeClr>
                </a:solidFill>
              </a:rPr>
              <a:t>，否则丢弃 </a:t>
            </a:r>
          </a:p>
        </p:txBody>
      </p:sp>
    </p:spTree>
    <p:extLst>
      <p:ext uri="{BB962C8B-B14F-4D97-AF65-F5344CB8AC3E}">
        <p14:creationId xmlns:p14="http://schemas.microsoft.com/office/powerpoint/2010/main" val="20737430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11</a:t>
            </a:fld>
            <a:endParaRPr lang="zh-CN" altLang="en-US" dirty="0"/>
          </a:p>
        </p:txBody>
      </p:sp>
      <p:sp>
        <p:nvSpPr>
          <p:cNvPr id="3" name="矩形 2"/>
          <p:cNvSpPr/>
          <p:nvPr/>
        </p:nvSpPr>
        <p:spPr>
          <a:xfrm>
            <a:off x="187417" y="120393"/>
            <a:ext cx="5974713" cy="430887"/>
          </a:xfrm>
          <a:prstGeom prst="rect">
            <a:avLst/>
          </a:prstGeom>
        </p:spPr>
        <p:txBody>
          <a:bodyPr wrap="none">
            <a:spAutoFit/>
          </a:bodyPr>
          <a:lstStyle/>
          <a:p>
            <a:r>
              <a:rPr lang="en-US" altLang="zh-CN" sz="2200" b="1" dirty="0" smtClean="0">
                <a:solidFill>
                  <a:schemeClr val="bg1"/>
                </a:solidFill>
                <a:latin typeface="微软雅黑" panose="020B0503020204020204" pitchFamily="34" charset="-122"/>
                <a:ea typeface="微软雅黑" panose="020B0503020204020204" pitchFamily="34" charset="-122"/>
              </a:rPr>
              <a:t>2.6 </a:t>
            </a:r>
            <a:r>
              <a:rPr lang="zh-CN" altLang="en-US" sz="2200" b="1" dirty="0" smtClean="0">
                <a:solidFill>
                  <a:schemeClr val="bg1"/>
                </a:solidFill>
                <a:latin typeface="微软雅黑" panose="020B0503020204020204" pitchFamily="34" charset="-122"/>
                <a:ea typeface="微软雅黑" panose="020B0503020204020204" pitchFamily="34" charset="-122"/>
              </a:rPr>
              <a:t>大规模</a:t>
            </a:r>
            <a:r>
              <a:rPr lang="zh-CN" altLang="en-US" sz="2200" b="1" dirty="0">
                <a:solidFill>
                  <a:schemeClr val="bg1"/>
                </a:solidFill>
                <a:latin typeface="微软雅黑" panose="020B0503020204020204" pitchFamily="34" charset="-122"/>
                <a:ea typeface="微软雅黑" panose="020B0503020204020204" pitchFamily="34" charset="-122"/>
              </a:rPr>
              <a:t>分布式系统的</a:t>
            </a:r>
            <a:r>
              <a:rPr lang="zh-CN" altLang="en-US" sz="2200" b="1" dirty="0" smtClean="0">
                <a:solidFill>
                  <a:schemeClr val="bg1"/>
                </a:solidFill>
                <a:latin typeface="微软雅黑" panose="020B0503020204020204" pitchFamily="34" charset="-122"/>
                <a:ea typeface="微软雅黑" panose="020B0503020204020204" pitchFamily="34" charset="-122"/>
              </a:rPr>
              <a:t>监控基础</a:t>
            </a:r>
            <a:r>
              <a:rPr lang="zh-CN" altLang="en-US" sz="2200" b="1" dirty="0">
                <a:solidFill>
                  <a:schemeClr val="bg1"/>
                </a:solidFill>
                <a:latin typeface="微软雅黑" panose="020B0503020204020204" pitchFamily="34" charset="-122"/>
                <a:ea typeface="微软雅黑" panose="020B0503020204020204" pitchFamily="34" charset="-122"/>
              </a:rPr>
              <a:t>架构</a:t>
            </a:r>
            <a:r>
              <a:rPr lang="en-US" altLang="zh-CN" sz="2200" b="1" dirty="0" smtClean="0">
                <a:solidFill>
                  <a:schemeClr val="bg1"/>
                </a:solidFill>
                <a:latin typeface="微软雅黑" panose="020B0503020204020204" pitchFamily="34" charset="-122"/>
                <a:ea typeface="微软雅黑" panose="020B0503020204020204" pitchFamily="34" charset="-122"/>
              </a:rPr>
              <a:t>Dapper</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99253" y="811034"/>
            <a:ext cx="2557110" cy="461665"/>
          </a:xfrm>
          <a:prstGeom prst="rect">
            <a:avLst/>
          </a:prstGeom>
          <a:noFill/>
        </p:spPr>
        <p:txBody>
          <a:bodyPr wrap="none" rtlCol="0">
            <a:spAutoFit/>
          </a:bodyPr>
          <a:lstStyle/>
          <a:p>
            <a:r>
              <a:rPr lang="en-US" altLang="zh-CN" sz="2400" b="1" dirty="0">
                <a:solidFill>
                  <a:schemeClr val="accent6"/>
                </a:solidFill>
              </a:rPr>
              <a:t>Dapper</a:t>
            </a:r>
            <a:r>
              <a:rPr lang="zh-CN" altLang="en-US" sz="2400" b="1" dirty="0">
                <a:solidFill>
                  <a:schemeClr val="accent6"/>
                </a:solidFill>
              </a:rPr>
              <a:t>存储</a:t>
            </a:r>
            <a:r>
              <a:rPr lang="en-US" altLang="zh-CN" sz="2400" b="1" dirty="0">
                <a:solidFill>
                  <a:schemeClr val="accent6"/>
                </a:solidFill>
              </a:rPr>
              <a:t>API</a:t>
            </a:r>
            <a:endParaRPr lang="zh-CN" altLang="en-US" sz="2400" b="1" dirty="0">
              <a:solidFill>
                <a:schemeClr val="accent6"/>
              </a:solidFill>
            </a:endParaRPr>
          </a:p>
        </p:txBody>
      </p:sp>
      <p:sp>
        <p:nvSpPr>
          <p:cNvPr id="5" name="椭圆 4"/>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a:off x="395288" y="1419005"/>
            <a:ext cx="8443911" cy="874407"/>
          </a:xfrm>
          <a:prstGeom prst="rect">
            <a:avLst/>
          </a:prstGeom>
          <a:gradFill flip="none" rotWithShape="1">
            <a:gsLst>
              <a:gs pos="0">
                <a:schemeClr val="bg1">
                  <a:lumMod val="85000"/>
                  <a:alpha val="0"/>
                </a:schemeClr>
              </a:gs>
              <a:gs pos="100000">
                <a:schemeClr val="bg1">
                  <a:lumMod val="85000"/>
                </a:schemeClr>
              </a:gs>
            </a:gsLst>
            <a:lin ang="10800000" scaled="1"/>
            <a:tileRect/>
          </a:gradFill>
        </p:spPr>
        <p:txBody>
          <a:bodyPr wrap="square">
            <a:spAutoFit/>
          </a:bodyPr>
          <a:lstStyle/>
          <a:p>
            <a:pPr>
              <a:lnSpc>
                <a:spcPct val="150000"/>
              </a:lnSpc>
            </a:pPr>
            <a:r>
              <a:rPr lang="en-US" altLang="zh-CN" dirty="0">
                <a:solidFill>
                  <a:schemeClr val="tx1">
                    <a:lumMod val="75000"/>
                    <a:lumOff val="25000"/>
                  </a:schemeClr>
                </a:solidFill>
              </a:rPr>
              <a:t>Dapper</a:t>
            </a:r>
            <a:r>
              <a:rPr lang="zh-CN" altLang="en-US" dirty="0">
                <a:solidFill>
                  <a:schemeClr val="tx1">
                    <a:lumMod val="75000"/>
                    <a:lumOff val="25000"/>
                  </a:schemeClr>
                </a:solidFill>
              </a:rPr>
              <a:t>的“存储</a:t>
            </a:r>
            <a:r>
              <a:rPr lang="en-US" altLang="zh-CN" dirty="0">
                <a:solidFill>
                  <a:schemeClr val="tx1">
                    <a:lumMod val="75000"/>
                    <a:lumOff val="25000"/>
                  </a:schemeClr>
                </a:solidFill>
              </a:rPr>
              <a:t>API”</a:t>
            </a:r>
            <a:r>
              <a:rPr lang="zh-CN" altLang="en-US" dirty="0">
                <a:solidFill>
                  <a:schemeClr val="tx1">
                    <a:lumMod val="75000"/>
                    <a:lumOff val="25000"/>
                  </a:schemeClr>
                </a:solidFill>
              </a:rPr>
              <a:t>简称为 </a:t>
            </a:r>
            <a:r>
              <a:rPr lang="en-US" altLang="zh-CN" b="1" dirty="0">
                <a:solidFill>
                  <a:srgbClr val="70AD47"/>
                </a:solidFill>
              </a:rPr>
              <a:t>DAPI</a:t>
            </a:r>
            <a:r>
              <a:rPr lang="zh-CN" altLang="en-US" dirty="0">
                <a:solidFill>
                  <a:schemeClr val="tx1">
                    <a:lumMod val="75000"/>
                    <a:lumOff val="25000"/>
                  </a:schemeClr>
                </a:solidFill>
              </a:rPr>
              <a:t>，提供了对分散在区域</a:t>
            </a:r>
            <a:r>
              <a:rPr lang="en-US" altLang="zh-CN" dirty="0">
                <a:solidFill>
                  <a:schemeClr val="tx1">
                    <a:lumMod val="75000"/>
                    <a:lumOff val="25000"/>
                  </a:schemeClr>
                </a:solidFill>
              </a:rPr>
              <a:t>Dapper</a:t>
            </a:r>
            <a:r>
              <a:rPr lang="zh-CN" altLang="en-US" dirty="0">
                <a:solidFill>
                  <a:schemeClr val="tx1">
                    <a:lumMod val="75000"/>
                    <a:lumOff val="25000"/>
                  </a:schemeClr>
                </a:solidFill>
              </a:rPr>
              <a:t>存储库（</a:t>
            </a:r>
            <a:r>
              <a:rPr lang="en-US" altLang="zh-CN" dirty="0">
                <a:solidFill>
                  <a:schemeClr val="tx1">
                    <a:lumMod val="75000"/>
                    <a:lumOff val="25000"/>
                  </a:schemeClr>
                </a:solidFill>
              </a:rPr>
              <a:t>DEPOTS</a:t>
            </a:r>
            <a:r>
              <a:rPr lang="zh-CN" altLang="en-US" dirty="0">
                <a:solidFill>
                  <a:schemeClr val="tx1">
                    <a:lumMod val="75000"/>
                    <a:lumOff val="25000"/>
                  </a:schemeClr>
                </a:solidFill>
              </a:rPr>
              <a:t>）的监控记录的直接访问。</a:t>
            </a:r>
            <a:r>
              <a:rPr lang="zh-CN" altLang="en-US" dirty="0" smtClean="0">
                <a:solidFill>
                  <a:schemeClr val="tx1">
                    <a:lumMod val="75000"/>
                    <a:lumOff val="25000"/>
                  </a:schemeClr>
                </a:solidFill>
              </a:rPr>
              <a:t>一般有</a:t>
            </a:r>
            <a:r>
              <a:rPr lang="zh-CN" altLang="en-US" dirty="0">
                <a:solidFill>
                  <a:schemeClr val="tx1">
                    <a:lumMod val="75000"/>
                    <a:lumOff val="25000"/>
                  </a:schemeClr>
                </a:solidFill>
              </a:rPr>
              <a:t>以下三种</a:t>
            </a:r>
            <a:r>
              <a:rPr lang="zh-CN" altLang="en-US" dirty="0" smtClean="0">
                <a:solidFill>
                  <a:schemeClr val="tx1">
                    <a:lumMod val="75000"/>
                    <a:lumOff val="25000"/>
                  </a:schemeClr>
                </a:solidFill>
              </a:rPr>
              <a:t>方式访问这些记录。</a:t>
            </a:r>
            <a:endParaRPr lang="zh-CN" altLang="en-US" dirty="0">
              <a:solidFill>
                <a:schemeClr val="tx1">
                  <a:lumMod val="75000"/>
                  <a:lumOff val="25000"/>
                </a:schemeClr>
              </a:solidFill>
            </a:endParaRPr>
          </a:p>
        </p:txBody>
      </p:sp>
      <p:sp>
        <p:nvSpPr>
          <p:cNvPr id="18" name="矩形 17"/>
          <p:cNvSpPr/>
          <p:nvPr/>
        </p:nvSpPr>
        <p:spPr>
          <a:xfrm>
            <a:off x="420852" y="2466975"/>
            <a:ext cx="8170698" cy="4670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20852" y="3626502"/>
            <a:ext cx="8170698" cy="467062"/>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20852" y="4786029"/>
            <a:ext cx="8170698" cy="4670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79499" y="2515840"/>
            <a:ext cx="4834144" cy="369332"/>
          </a:xfrm>
          <a:prstGeom prst="rect">
            <a:avLst/>
          </a:prstGeom>
        </p:spPr>
        <p:txBody>
          <a:bodyPr wrap="none">
            <a:spAutoFit/>
          </a:bodyPr>
          <a:lstStyle/>
          <a:p>
            <a:r>
              <a:rPr lang="zh-CN" altLang="en-US" dirty="0" smtClean="0">
                <a:solidFill>
                  <a:schemeClr val="bg1"/>
                </a:solidFill>
              </a:rPr>
              <a:t>（</a:t>
            </a:r>
            <a:r>
              <a:rPr lang="en-US" altLang="zh-CN" dirty="0" smtClean="0">
                <a:solidFill>
                  <a:schemeClr val="bg1"/>
                </a:solidFill>
              </a:rPr>
              <a:t>1</a:t>
            </a:r>
            <a:r>
              <a:rPr lang="zh-CN" altLang="en-US" dirty="0" smtClean="0">
                <a:solidFill>
                  <a:schemeClr val="bg1"/>
                </a:solidFill>
              </a:rPr>
              <a:t>）通过</a:t>
            </a:r>
            <a:r>
              <a:rPr lang="zh-CN" altLang="en-US" dirty="0">
                <a:solidFill>
                  <a:schemeClr val="bg1"/>
                </a:solidFill>
              </a:rPr>
              <a:t>监控</a:t>
            </a:r>
            <a:r>
              <a:rPr lang="en-US" altLang="zh-CN" dirty="0">
                <a:solidFill>
                  <a:schemeClr val="bg1"/>
                </a:solidFill>
              </a:rPr>
              <a:t>id</a:t>
            </a:r>
            <a:r>
              <a:rPr lang="zh-CN" altLang="en-US" dirty="0">
                <a:solidFill>
                  <a:schemeClr val="bg1"/>
                </a:solidFill>
              </a:rPr>
              <a:t>访问（</a:t>
            </a:r>
            <a:r>
              <a:rPr lang="en-US" altLang="zh-CN" dirty="0">
                <a:solidFill>
                  <a:schemeClr val="bg1"/>
                </a:solidFill>
              </a:rPr>
              <a:t>Access by Trace id</a:t>
            </a:r>
            <a:r>
              <a:rPr lang="zh-CN" altLang="en-US" dirty="0">
                <a:solidFill>
                  <a:schemeClr val="bg1"/>
                </a:solidFill>
              </a:rPr>
              <a:t>）</a:t>
            </a:r>
          </a:p>
        </p:txBody>
      </p:sp>
      <p:sp>
        <p:nvSpPr>
          <p:cNvPr id="12" name="矩形 11"/>
          <p:cNvSpPr/>
          <p:nvPr/>
        </p:nvSpPr>
        <p:spPr>
          <a:xfrm>
            <a:off x="679499" y="3698428"/>
            <a:ext cx="3215945" cy="369332"/>
          </a:xfrm>
          <a:prstGeom prst="rect">
            <a:avLst/>
          </a:prstGeom>
        </p:spPr>
        <p:txBody>
          <a:bodyPr wrap="none">
            <a:spAutoFit/>
          </a:bodyPr>
          <a:lstStyle/>
          <a:p>
            <a:r>
              <a:rPr lang="zh-CN" altLang="en-US" dirty="0" smtClean="0">
                <a:solidFill>
                  <a:schemeClr val="bg1"/>
                </a:solidFill>
              </a:rPr>
              <a:t>（</a:t>
            </a:r>
            <a:r>
              <a:rPr lang="en-US" altLang="zh-CN" dirty="0" smtClean="0">
                <a:solidFill>
                  <a:schemeClr val="bg1"/>
                </a:solidFill>
              </a:rPr>
              <a:t>2</a:t>
            </a:r>
            <a:r>
              <a:rPr lang="zh-CN" altLang="en-US" dirty="0" smtClean="0">
                <a:solidFill>
                  <a:schemeClr val="bg1"/>
                </a:solidFill>
              </a:rPr>
              <a:t>）块</a:t>
            </a:r>
            <a:r>
              <a:rPr lang="zh-CN" altLang="en-US" dirty="0">
                <a:solidFill>
                  <a:schemeClr val="bg1"/>
                </a:solidFill>
              </a:rPr>
              <a:t>访问（</a:t>
            </a:r>
            <a:r>
              <a:rPr lang="en-US" altLang="zh-CN" dirty="0">
                <a:solidFill>
                  <a:schemeClr val="bg1"/>
                </a:solidFill>
              </a:rPr>
              <a:t>Bulk Access</a:t>
            </a:r>
            <a:r>
              <a:rPr lang="zh-CN" altLang="en-US" dirty="0">
                <a:solidFill>
                  <a:schemeClr val="bg1"/>
                </a:solidFill>
              </a:rPr>
              <a:t>）</a:t>
            </a:r>
          </a:p>
        </p:txBody>
      </p:sp>
      <p:sp>
        <p:nvSpPr>
          <p:cNvPr id="13" name="矩形 12"/>
          <p:cNvSpPr/>
          <p:nvPr/>
        </p:nvSpPr>
        <p:spPr>
          <a:xfrm>
            <a:off x="702868" y="4834894"/>
            <a:ext cx="3856825" cy="369332"/>
          </a:xfrm>
          <a:prstGeom prst="rect">
            <a:avLst/>
          </a:prstGeom>
        </p:spPr>
        <p:txBody>
          <a:bodyPr wrap="none">
            <a:spAutoFit/>
          </a:bodyPr>
          <a:lstStyle/>
          <a:p>
            <a:r>
              <a:rPr lang="zh-CN" altLang="en-US" dirty="0" smtClean="0">
                <a:solidFill>
                  <a:schemeClr val="bg1"/>
                </a:solidFill>
              </a:rPr>
              <a:t>（</a:t>
            </a:r>
            <a:r>
              <a:rPr lang="en-US" altLang="zh-CN" dirty="0" smtClean="0">
                <a:solidFill>
                  <a:schemeClr val="bg1"/>
                </a:solidFill>
              </a:rPr>
              <a:t>3</a:t>
            </a:r>
            <a:r>
              <a:rPr lang="zh-CN" altLang="en-US" dirty="0" smtClean="0">
                <a:solidFill>
                  <a:schemeClr val="bg1"/>
                </a:solidFill>
              </a:rPr>
              <a:t>）索引</a:t>
            </a:r>
            <a:r>
              <a:rPr lang="zh-CN" altLang="en-US" dirty="0">
                <a:solidFill>
                  <a:schemeClr val="bg1"/>
                </a:solidFill>
              </a:rPr>
              <a:t>访问（</a:t>
            </a:r>
            <a:r>
              <a:rPr lang="en-US" altLang="zh-CN" dirty="0">
                <a:solidFill>
                  <a:schemeClr val="bg1"/>
                </a:solidFill>
              </a:rPr>
              <a:t>Indexed Access</a:t>
            </a:r>
            <a:r>
              <a:rPr lang="zh-CN" altLang="en-US" dirty="0">
                <a:solidFill>
                  <a:schemeClr val="bg1"/>
                </a:solidFill>
              </a:rPr>
              <a:t>）</a:t>
            </a:r>
          </a:p>
        </p:txBody>
      </p:sp>
      <p:sp>
        <p:nvSpPr>
          <p:cNvPr id="14" name="矩形 13"/>
          <p:cNvSpPr/>
          <p:nvPr/>
        </p:nvSpPr>
        <p:spPr>
          <a:xfrm>
            <a:off x="679499" y="2976471"/>
            <a:ext cx="5958114" cy="369332"/>
          </a:xfrm>
          <a:prstGeom prst="rect">
            <a:avLst/>
          </a:prstGeom>
        </p:spPr>
        <p:txBody>
          <a:bodyPr wrap="square">
            <a:spAutoFit/>
          </a:bodyPr>
          <a:lstStyle/>
          <a:p>
            <a:r>
              <a:rPr lang="zh-CN" altLang="en-US" dirty="0">
                <a:solidFill>
                  <a:schemeClr val="tx1">
                    <a:lumMod val="75000"/>
                    <a:lumOff val="25000"/>
                  </a:schemeClr>
                </a:solidFill>
              </a:rPr>
              <a:t>利用全局唯一的监控</a:t>
            </a:r>
            <a:r>
              <a:rPr lang="en-US" altLang="zh-CN" dirty="0">
                <a:solidFill>
                  <a:schemeClr val="tx1">
                    <a:lumMod val="75000"/>
                    <a:lumOff val="25000"/>
                  </a:schemeClr>
                </a:solidFill>
              </a:rPr>
              <a:t>id</a:t>
            </a:r>
            <a:r>
              <a:rPr lang="zh-CN" altLang="en-US" dirty="0">
                <a:solidFill>
                  <a:schemeClr val="tx1">
                    <a:lumMod val="75000"/>
                    <a:lumOff val="25000"/>
                  </a:schemeClr>
                </a:solidFill>
              </a:rPr>
              <a:t>直接访问所需的监控数据</a:t>
            </a:r>
          </a:p>
        </p:txBody>
      </p:sp>
      <p:sp>
        <p:nvSpPr>
          <p:cNvPr id="15" name="矩形 14"/>
          <p:cNvSpPr/>
          <p:nvPr/>
        </p:nvSpPr>
        <p:spPr>
          <a:xfrm>
            <a:off x="679498" y="4121267"/>
            <a:ext cx="6964307" cy="369332"/>
          </a:xfrm>
          <a:prstGeom prst="rect">
            <a:avLst/>
          </a:prstGeom>
        </p:spPr>
        <p:txBody>
          <a:bodyPr wrap="square">
            <a:spAutoFit/>
          </a:bodyPr>
          <a:lstStyle/>
          <a:p>
            <a:r>
              <a:rPr lang="zh-CN" altLang="en-US" dirty="0">
                <a:solidFill>
                  <a:schemeClr val="tx1">
                    <a:lumMod val="75000"/>
                    <a:lumOff val="25000"/>
                  </a:schemeClr>
                </a:solidFill>
              </a:rPr>
              <a:t>借助</a:t>
            </a:r>
            <a:r>
              <a:rPr lang="en-US" altLang="zh-CN" dirty="0" err="1">
                <a:solidFill>
                  <a:schemeClr val="tx1">
                    <a:lumMod val="75000"/>
                    <a:lumOff val="25000"/>
                  </a:schemeClr>
                </a:solidFill>
              </a:rPr>
              <a:t>MapReduce</a:t>
            </a:r>
            <a:r>
              <a:rPr lang="zh-CN" altLang="en-US" dirty="0">
                <a:solidFill>
                  <a:schemeClr val="tx1">
                    <a:lumMod val="75000"/>
                    <a:lumOff val="25000"/>
                  </a:schemeClr>
                </a:solidFill>
              </a:rPr>
              <a:t>对数以十亿计的</a:t>
            </a:r>
            <a:r>
              <a:rPr lang="en-US" altLang="zh-CN" dirty="0">
                <a:solidFill>
                  <a:schemeClr val="tx1">
                    <a:lumMod val="75000"/>
                    <a:lumOff val="25000"/>
                  </a:schemeClr>
                </a:solidFill>
              </a:rPr>
              <a:t>Dapper</a:t>
            </a:r>
            <a:r>
              <a:rPr lang="zh-CN" altLang="en-US" dirty="0">
                <a:solidFill>
                  <a:schemeClr val="tx1">
                    <a:lumMod val="75000"/>
                    <a:lumOff val="25000"/>
                  </a:schemeClr>
                </a:solidFill>
              </a:rPr>
              <a:t>监控数据的并行访问</a:t>
            </a:r>
          </a:p>
        </p:txBody>
      </p:sp>
      <p:sp>
        <p:nvSpPr>
          <p:cNvPr id="16" name="矩形 15"/>
          <p:cNvSpPr/>
          <p:nvPr/>
        </p:nvSpPr>
        <p:spPr>
          <a:xfrm>
            <a:off x="679498" y="5275639"/>
            <a:ext cx="4663456" cy="369332"/>
          </a:xfrm>
          <a:prstGeom prst="rect">
            <a:avLst/>
          </a:prstGeom>
        </p:spPr>
        <p:txBody>
          <a:bodyPr wrap="none">
            <a:spAutoFit/>
          </a:bodyPr>
          <a:lstStyle/>
          <a:p>
            <a:r>
              <a:rPr lang="en-US" altLang="zh-CN" dirty="0">
                <a:solidFill>
                  <a:schemeClr val="tx1">
                    <a:lumMod val="75000"/>
                    <a:lumOff val="25000"/>
                  </a:schemeClr>
                </a:solidFill>
              </a:rPr>
              <a:t>Dapper</a:t>
            </a:r>
            <a:r>
              <a:rPr lang="zh-CN" altLang="en-US" dirty="0">
                <a:solidFill>
                  <a:schemeClr val="tx1">
                    <a:lumMod val="75000"/>
                    <a:lumOff val="25000"/>
                  </a:schemeClr>
                </a:solidFill>
              </a:rPr>
              <a:t>存储库支持单索引（</a:t>
            </a:r>
            <a:r>
              <a:rPr lang="en-US" altLang="zh-CN" dirty="0">
                <a:solidFill>
                  <a:schemeClr val="tx1">
                    <a:lumMod val="75000"/>
                    <a:lumOff val="25000"/>
                  </a:schemeClr>
                </a:solidFill>
              </a:rPr>
              <a:t>Single Index</a:t>
            </a:r>
            <a:r>
              <a:rPr lang="zh-CN" altLang="en-US" dirty="0">
                <a:solidFill>
                  <a:schemeClr val="tx1">
                    <a:lumMod val="75000"/>
                    <a:lumOff val="25000"/>
                  </a:schemeClr>
                </a:solidFill>
              </a:rPr>
              <a:t>）</a:t>
            </a:r>
          </a:p>
        </p:txBody>
      </p:sp>
    </p:spTree>
    <p:extLst>
      <p:ext uri="{BB962C8B-B14F-4D97-AF65-F5344CB8AC3E}">
        <p14:creationId xmlns:p14="http://schemas.microsoft.com/office/powerpoint/2010/main" val="17814084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922356" y="3699584"/>
            <a:ext cx="4608743" cy="21323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922356" y="1566003"/>
            <a:ext cx="6020571" cy="2028097"/>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95288" y="1566003"/>
            <a:ext cx="2407664" cy="426593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12</a:t>
            </a:fld>
            <a:endParaRPr lang="zh-CN" altLang="en-US" dirty="0"/>
          </a:p>
        </p:txBody>
      </p:sp>
      <p:pic>
        <p:nvPicPr>
          <p:cNvPr id="3" name="图片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693" y="2077019"/>
            <a:ext cx="2196753" cy="3595161"/>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399253" y="811034"/>
            <a:ext cx="2557110" cy="461665"/>
          </a:xfrm>
          <a:prstGeom prst="rect">
            <a:avLst/>
          </a:prstGeom>
          <a:noFill/>
        </p:spPr>
        <p:txBody>
          <a:bodyPr wrap="none" rtlCol="0">
            <a:spAutoFit/>
          </a:bodyPr>
          <a:lstStyle/>
          <a:p>
            <a:r>
              <a:rPr lang="en-US" altLang="zh-CN" sz="2400" b="1" dirty="0">
                <a:solidFill>
                  <a:schemeClr val="accent6"/>
                </a:solidFill>
              </a:rPr>
              <a:t>Dapper</a:t>
            </a:r>
            <a:r>
              <a:rPr lang="zh-CN" altLang="en-US" sz="2400" b="1" dirty="0">
                <a:solidFill>
                  <a:schemeClr val="accent6"/>
                </a:solidFill>
              </a:rPr>
              <a:t>用户界面</a:t>
            </a:r>
          </a:p>
        </p:txBody>
      </p:sp>
      <p:sp>
        <p:nvSpPr>
          <p:cNvPr id="12" name="椭圆 11"/>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395288" y="1663557"/>
            <a:ext cx="2326065" cy="369332"/>
          </a:xfrm>
          <a:prstGeom prst="rect">
            <a:avLst/>
          </a:prstGeom>
        </p:spPr>
        <p:txBody>
          <a:bodyPr wrap="square">
            <a:spAutoFit/>
          </a:bodyPr>
          <a:lstStyle/>
          <a:p>
            <a:r>
              <a:rPr lang="zh-CN" altLang="en-US" dirty="0">
                <a:solidFill>
                  <a:schemeClr val="bg1"/>
                </a:solidFill>
              </a:rPr>
              <a:t>（</a:t>
            </a:r>
            <a:r>
              <a:rPr lang="en-US" altLang="zh-CN" dirty="0">
                <a:solidFill>
                  <a:schemeClr val="bg1"/>
                </a:solidFill>
              </a:rPr>
              <a:t>1</a:t>
            </a:r>
            <a:r>
              <a:rPr lang="zh-CN" altLang="en-US" dirty="0">
                <a:solidFill>
                  <a:schemeClr val="bg1"/>
                </a:solidFill>
              </a:rPr>
              <a:t>）选择监控</a:t>
            </a:r>
            <a:r>
              <a:rPr lang="zh-CN" altLang="en-US" dirty="0" smtClean="0">
                <a:solidFill>
                  <a:schemeClr val="bg1"/>
                </a:solidFill>
              </a:rPr>
              <a:t>对象</a:t>
            </a:r>
            <a:endParaRPr lang="zh-CN" altLang="en-US" dirty="0">
              <a:solidFill>
                <a:schemeClr val="bg1"/>
              </a:solidFill>
            </a:endParaRPr>
          </a:p>
        </p:txBody>
      </p:sp>
      <p:pic>
        <p:nvPicPr>
          <p:cNvPr id="14" name="图片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241" y="2050405"/>
            <a:ext cx="5803260" cy="1426941"/>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2956363" y="1671486"/>
            <a:ext cx="6496054" cy="369332"/>
          </a:xfrm>
          <a:prstGeom prst="rect">
            <a:avLst/>
          </a:prstGeom>
        </p:spPr>
        <p:txBody>
          <a:bodyPr wrap="square">
            <a:spAutoFit/>
          </a:bodyPr>
          <a:lstStyle/>
          <a:p>
            <a:r>
              <a:rPr lang="zh-CN" altLang="en-US" dirty="0">
                <a:solidFill>
                  <a:schemeClr val="bg1"/>
                </a:solidFill>
              </a:rPr>
              <a:t>（</a:t>
            </a:r>
            <a:r>
              <a:rPr lang="en-US" altLang="zh-CN" dirty="0">
                <a:solidFill>
                  <a:schemeClr val="bg1"/>
                </a:solidFill>
              </a:rPr>
              <a:t>2</a:t>
            </a:r>
            <a:r>
              <a:rPr lang="zh-CN" altLang="en-US" dirty="0">
                <a:solidFill>
                  <a:schemeClr val="bg1"/>
                </a:solidFill>
              </a:rPr>
              <a:t>）用户对这些执行模式进行排序并</a:t>
            </a:r>
            <a:r>
              <a:rPr lang="zh-CN" altLang="en-US" dirty="0" smtClean="0">
                <a:solidFill>
                  <a:schemeClr val="bg1"/>
                </a:solidFill>
              </a:rPr>
              <a:t>选择查看</a:t>
            </a:r>
            <a:r>
              <a:rPr lang="zh-CN" altLang="en-US" dirty="0">
                <a:solidFill>
                  <a:schemeClr val="bg1"/>
                </a:solidFill>
              </a:rPr>
              <a:t>更多细节 </a:t>
            </a:r>
          </a:p>
        </p:txBody>
      </p:sp>
      <p:pic>
        <p:nvPicPr>
          <p:cNvPr id="16" name="Picture 5" descr="t2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42121" y="3827823"/>
            <a:ext cx="2474679" cy="1869757"/>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2922356" y="3698971"/>
            <a:ext cx="1985759" cy="1338828"/>
          </a:xfrm>
          <a:prstGeom prst="rect">
            <a:avLst/>
          </a:prstGeom>
        </p:spPr>
        <p:txBody>
          <a:bodyPr wrap="square">
            <a:spAutoFit/>
          </a:bodyPr>
          <a:lstStyle/>
          <a:p>
            <a:pPr>
              <a:lnSpc>
                <a:spcPct val="150000"/>
              </a:lnSpc>
            </a:pPr>
            <a:r>
              <a:rPr lang="zh-CN" altLang="en-US" dirty="0">
                <a:solidFill>
                  <a:schemeClr val="tx1">
                    <a:lumMod val="75000"/>
                    <a:lumOff val="25000"/>
                  </a:schemeClr>
                </a:solidFill>
              </a:rPr>
              <a:t>（</a:t>
            </a:r>
            <a:r>
              <a:rPr lang="en-US" altLang="zh-CN" dirty="0">
                <a:solidFill>
                  <a:schemeClr val="tx1">
                    <a:lumMod val="75000"/>
                    <a:lumOff val="25000"/>
                  </a:schemeClr>
                </a:solidFill>
              </a:rPr>
              <a:t>3</a:t>
            </a:r>
            <a:r>
              <a:rPr lang="zh-CN" altLang="en-US" dirty="0">
                <a:solidFill>
                  <a:schemeClr val="tx1">
                    <a:lumMod val="75000"/>
                    <a:lumOff val="25000"/>
                  </a:schemeClr>
                </a:solidFill>
              </a:rPr>
              <a:t>）分布式执行模式图形化描述呈现给用户 </a:t>
            </a:r>
          </a:p>
        </p:txBody>
      </p:sp>
    </p:spTree>
    <p:extLst>
      <p:ext uri="{BB962C8B-B14F-4D97-AF65-F5344CB8AC3E}">
        <p14:creationId xmlns:p14="http://schemas.microsoft.com/office/powerpoint/2010/main" val="2357313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395288" y="3775862"/>
            <a:ext cx="8514260" cy="1993113"/>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95288" y="1419005"/>
            <a:ext cx="8514260" cy="22366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13</a:t>
            </a:fld>
            <a:endParaRPr lang="zh-CN" altLang="en-US" dirty="0"/>
          </a:p>
        </p:txBody>
      </p:sp>
      <p:sp>
        <p:nvSpPr>
          <p:cNvPr id="11" name="文本框 10"/>
          <p:cNvSpPr txBox="1"/>
          <p:nvPr/>
        </p:nvSpPr>
        <p:spPr>
          <a:xfrm>
            <a:off x="399253" y="811034"/>
            <a:ext cx="2557110" cy="461665"/>
          </a:xfrm>
          <a:prstGeom prst="rect">
            <a:avLst/>
          </a:prstGeom>
          <a:noFill/>
        </p:spPr>
        <p:txBody>
          <a:bodyPr wrap="none" rtlCol="0">
            <a:spAutoFit/>
          </a:bodyPr>
          <a:lstStyle/>
          <a:p>
            <a:r>
              <a:rPr lang="en-US" altLang="zh-CN" sz="2400" b="1" dirty="0">
                <a:solidFill>
                  <a:schemeClr val="accent6"/>
                </a:solidFill>
              </a:rPr>
              <a:t>Dapper</a:t>
            </a:r>
            <a:r>
              <a:rPr lang="zh-CN" altLang="en-US" sz="2400" b="1" dirty="0">
                <a:solidFill>
                  <a:schemeClr val="accent6"/>
                </a:solidFill>
              </a:rPr>
              <a:t>用户界面</a:t>
            </a:r>
          </a:p>
        </p:txBody>
      </p:sp>
      <p:sp>
        <p:nvSpPr>
          <p:cNvPr id="12" name="椭圆 11"/>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481310" y="1660164"/>
            <a:ext cx="3300412" cy="1289905"/>
          </a:xfrm>
          <a:prstGeom prst="rect">
            <a:avLst/>
          </a:prstGeom>
        </p:spPr>
        <p:txBody>
          <a:bodyPr wrap="square">
            <a:spAutoFit/>
          </a:bodyPr>
          <a:lstStyle/>
          <a:p>
            <a:pPr>
              <a:lnSpc>
                <a:spcPct val="150000"/>
              </a:lnSpc>
            </a:pPr>
            <a:r>
              <a:rPr lang="zh-CN" altLang="en-US" dirty="0">
                <a:solidFill>
                  <a:schemeClr val="bg1"/>
                </a:solidFill>
              </a:rPr>
              <a:t>（</a:t>
            </a:r>
            <a:r>
              <a:rPr lang="en-US" altLang="zh-CN" dirty="0">
                <a:solidFill>
                  <a:schemeClr val="bg1"/>
                </a:solidFill>
              </a:rPr>
              <a:t>4</a:t>
            </a:r>
            <a:r>
              <a:rPr lang="zh-CN" altLang="en-US" dirty="0">
                <a:solidFill>
                  <a:schemeClr val="bg1"/>
                </a:solidFill>
              </a:rPr>
              <a:t>）根据最初选择的开销度量标准，</a:t>
            </a:r>
            <a:r>
              <a:rPr lang="en-US" altLang="zh-CN" dirty="0">
                <a:solidFill>
                  <a:schemeClr val="bg1"/>
                </a:solidFill>
              </a:rPr>
              <a:t>Dapper</a:t>
            </a:r>
            <a:r>
              <a:rPr lang="zh-CN" altLang="en-US" dirty="0">
                <a:solidFill>
                  <a:schemeClr val="bg1"/>
                </a:solidFill>
              </a:rPr>
              <a:t>以频度直方图的形式</a:t>
            </a:r>
            <a:r>
              <a:rPr lang="zh-CN" altLang="en-US" dirty="0" smtClean="0">
                <a:solidFill>
                  <a:schemeClr val="bg1"/>
                </a:solidFill>
              </a:rPr>
              <a:t>展示执行</a:t>
            </a:r>
            <a:r>
              <a:rPr lang="zh-CN" altLang="en-US" dirty="0">
                <a:solidFill>
                  <a:schemeClr val="bg1"/>
                </a:solidFill>
              </a:rPr>
              <a:t>模式的开销分布</a:t>
            </a:r>
          </a:p>
        </p:txBody>
      </p:sp>
      <p:pic>
        <p:nvPicPr>
          <p:cNvPr id="22" name="Picture 2" descr="t2-37"/>
          <p:cNvPicPr>
            <a:picLocks noChangeAspect="1" noChangeArrowheads="1"/>
          </p:cNvPicPr>
          <p:nvPr/>
        </p:nvPicPr>
        <p:blipFill>
          <a:blip r:embed="rId3" cstate="print">
            <a:extLst>
              <a:ext uri="{28A0092B-C50C-407E-A947-70E740481C1C}">
                <a14:useLocalDpi xmlns:a14="http://schemas.microsoft.com/office/drawing/2010/main" val="0"/>
              </a:ext>
            </a:extLst>
          </a:blip>
          <a:srcRect t="2435"/>
          <a:stretch>
            <a:fillRect/>
          </a:stretch>
        </p:blipFill>
        <p:spPr bwMode="auto">
          <a:xfrm>
            <a:off x="3938985" y="1545507"/>
            <a:ext cx="4824015" cy="1969265"/>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885" y="3887871"/>
            <a:ext cx="5525923" cy="1796431"/>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113529" y="3941421"/>
            <a:ext cx="2689723" cy="1661993"/>
          </a:xfrm>
          <a:prstGeom prst="rect">
            <a:avLst/>
          </a:prstGeom>
        </p:spPr>
        <p:txBody>
          <a:bodyPr wrap="square">
            <a:spAutoFit/>
          </a:bodyPr>
          <a:lstStyle/>
          <a:p>
            <a:pPr>
              <a:lnSpc>
                <a:spcPct val="150000"/>
              </a:lnSpc>
            </a:pPr>
            <a:r>
              <a:rPr lang="zh-CN" altLang="en-US" dirty="0">
                <a:solidFill>
                  <a:schemeClr val="bg1"/>
                </a:solidFill>
              </a:rPr>
              <a:t>（</a:t>
            </a:r>
            <a:r>
              <a:rPr lang="en-US" altLang="zh-CN" dirty="0">
                <a:solidFill>
                  <a:schemeClr val="bg1"/>
                </a:solidFill>
              </a:rPr>
              <a:t>5</a:t>
            </a:r>
            <a:r>
              <a:rPr lang="zh-CN" altLang="en-US" dirty="0">
                <a:solidFill>
                  <a:schemeClr val="bg1"/>
                </a:solidFill>
              </a:rPr>
              <a:t>）用户选择了某个监控样例后，就会进入所谓的监控审查</a:t>
            </a:r>
            <a:r>
              <a:rPr lang="zh-CN" altLang="en-US" dirty="0" smtClean="0">
                <a:solidFill>
                  <a:schemeClr val="bg1"/>
                </a:solidFill>
              </a:rPr>
              <a:t>视图</a:t>
            </a:r>
            <a:endParaRPr lang="en-US" altLang="zh-CN" dirty="0" smtClean="0">
              <a:solidFill>
                <a:schemeClr val="bg1"/>
              </a:solidFill>
            </a:endParaRPr>
          </a:p>
          <a:p>
            <a:pPr>
              <a:lnSpc>
                <a:spcPct val="150000"/>
              </a:lnSpc>
            </a:pPr>
            <a:r>
              <a:rPr lang="zh-CN" altLang="en-US" sz="1400" dirty="0" smtClean="0">
                <a:solidFill>
                  <a:schemeClr val="bg1"/>
                </a:solidFill>
              </a:rPr>
              <a:t>（</a:t>
            </a:r>
            <a:r>
              <a:rPr lang="en-US" altLang="zh-CN" sz="1400" dirty="0">
                <a:solidFill>
                  <a:schemeClr val="bg1"/>
                </a:solidFill>
              </a:rPr>
              <a:t>Trace </a:t>
            </a:r>
            <a:r>
              <a:rPr lang="en-US" altLang="zh-CN" sz="1400" dirty="0" smtClean="0">
                <a:solidFill>
                  <a:schemeClr val="bg1"/>
                </a:solidFill>
              </a:rPr>
              <a:t>Inspection View</a:t>
            </a:r>
            <a:r>
              <a:rPr lang="zh-CN" altLang="en-US" sz="1400" dirty="0">
                <a:solidFill>
                  <a:schemeClr val="bg1"/>
                </a:solidFill>
              </a:rPr>
              <a:t>） </a:t>
            </a:r>
          </a:p>
        </p:txBody>
      </p:sp>
    </p:spTree>
    <p:extLst>
      <p:ext uri="{BB962C8B-B14F-4D97-AF65-F5344CB8AC3E}">
        <p14:creationId xmlns:p14="http://schemas.microsoft.com/office/powerpoint/2010/main" val="4063828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14</a:t>
            </a:fld>
            <a:endParaRPr lang="zh-CN" altLang="en-US" dirty="0"/>
          </a:p>
        </p:txBody>
      </p:sp>
      <p:sp>
        <p:nvSpPr>
          <p:cNvPr id="4" name="矩形 3"/>
          <p:cNvSpPr/>
          <p:nvPr/>
        </p:nvSpPr>
        <p:spPr>
          <a:xfrm>
            <a:off x="187417" y="120393"/>
            <a:ext cx="5974713" cy="430887"/>
          </a:xfrm>
          <a:prstGeom prst="rect">
            <a:avLst/>
          </a:prstGeom>
        </p:spPr>
        <p:txBody>
          <a:bodyPr wrap="none">
            <a:spAutoFit/>
          </a:bodyPr>
          <a:lstStyle/>
          <a:p>
            <a:r>
              <a:rPr lang="en-US" altLang="zh-CN" sz="2200" b="1" dirty="0" smtClean="0">
                <a:solidFill>
                  <a:schemeClr val="bg1"/>
                </a:solidFill>
                <a:latin typeface="微软雅黑" panose="020B0503020204020204" pitchFamily="34" charset="-122"/>
                <a:ea typeface="微软雅黑" panose="020B0503020204020204" pitchFamily="34" charset="-122"/>
              </a:rPr>
              <a:t>2.6 </a:t>
            </a:r>
            <a:r>
              <a:rPr lang="zh-CN" altLang="en-US" sz="2200" b="1" dirty="0" smtClean="0">
                <a:solidFill>
                  <a:schemeClr val="bg1"/>
                </a:solidFill>
                <a:latin typeface="微软雅黑" panose="020B0503020204020204" pitchFamily="34" charset="-122"/>
                <a:ea typeface="微软雅黑" panose="020B0503020204020204" pitchFamily="34" charset="-122"/>
              </a:rPr>
              <a:t>大规模</a:t>
            </a:r>
            <a:r>
              <a:rPr lang="zh-CN" altLang="en-US" sz="2200" b="1" dirty="0">
                <a:solidFill>
                  <a:schemeClr val="bg1"/>
                </a:solidFill>
                <a:latin typeface="微软雅黑" panose="020B0503020204020204" pitchFamily="34" charset="-122"/>
                <a:ea typeface="微软雅黑" panose="020B0503020204020204" pitchFamily="34" charset="-122"/>
              </a:rPr>
              <a:t>分布式系统的</a:t>
            </a:r>
            <a:r>
              <a:rPr lang="zh-CN" altLang="en-US" sz="2200" b="1" dirty="0" smtClean="0">
                <a:solidFill>
                  <a:schemeClr val="bg1"/>
                </a:solidFill>
                <a:latin typeface="微软雅黑" panose="020B0503020204020204" pitchFamily="34" charset="-122"/>
                <a:ea typeface="微软雅黑" panose="020B0503020204020204" pitchFamily="34" charset="-122"/>
              </a:rPr>
              <a:t>监控基础</a:t>
            </a:r>
            <a:r>
              <a:rPr lang="zh-CN" altLang="en-US" sz="2200" b="1" dirty="0">
                <a:solidFill>
                  <a:schemeClr val="bg1"/>
                </a:solidFill>
                <a:latin typeface="微软雅黑" panose="020B0503020204020204" pitchFamily="34" charset="-122"/>
                <a:ea typeface="微软雅黑" panose="020B0503020204020204" pitchFamily="34" charset="-122"/>
              </a:rPr>
              <a:t>架构</a:t>
            </a:r>
            <a:r>
              <a:rPr lang="en-US" altLang="zh-CN" sz="2200" b="1" dirty="0" smtClean="0">
                <a:solidFill>
                  <a:schemeClr val="bg1"/>
                </a:solidFill>
                <a:latin typeface="微软雅黑" panose="020B0503020204020204" pitchFamily="34" charset="-122"/>
                <a:ea typeface="微软雅黑" panose="020B0503020204020204" pitchFamily="34" charset="-122"/>
              </a:rPr>
              <a:t>Dapper</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99253" y="811034"/>
            <a:ext cx="2557110" cy="461665"/>
          </a:xfrm>
          <a:prstGeom prst="rect">
            <a:avLst/>
          </a:prstGeom>
          <a:noFill/>
        </p:spPr>
        <p:txBody>
          <a:bodyPr wrap="none" rtlCol="0">
            <a:spAutoFit/>
          </a:bodyPr>
          <a:lstStyle/>
          <a:p>
            <a:r>
              <a:rPr lang="en-US" altLang="zh-CN" sz="2400" b="1" dirty="0">
                <a:solidFill>
                  <a:schemeClr val="accent6"/>
                </a:solidFill>
              </a:rPr>
              <a:t>Dapper</a:t>
            </a:r>
            <a:r>
              <a:rPr lang="zh-CN" altLang="en-US" sz="2400" b="1" dirty="0">
                <a:solidFill>
                  <a:schemeClr val="accent6"/>
                </a:solidFill>
              </a:rPr>
              <a:t>使用经验</a:t>
            </a:r>
          </a:p>
        </p:txBody>
      </p:sp>
      <p:sp>
        <p:nvSpPr>
          <p:cNvPr id="6" name="椭圆 5"/>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999411" y="1587567"/>
            <a:ext cx="3445174" cy="400110"/>
          </a:xfrm>
          <a:prstGeom prst="rect">
            <a:avLst/>
          </a:prstGeom>
        </p:spPr>
        <p:txBody>
          <a:bodyPr wrap="none">
            <a:spAutoFit/>
          </a:bodyPr>
          <a:lstStyle/>
          <a:p>
            <a:r>
              <a:rPr lang="zh-CN" altLang="en-US" sz="2000" b="1" dirty="0">
                <a:solidFill>
                  <a:schemeClr val="tx1">
                    <a:lumMod val="75000"/>
                    <a:lumOff val="25000"/>
                  </a:schemeClr>
                </a:solidFill>
              </a:rPr>
              <a:t>新服务部署中</a:t>
            </a:r>
            <a:r>
              <a:rPr lang="en-US" altLang="zh-CN" sz="2000" b="1" dirty="0">
                <a:solidFill>
                  <a:schemeClr val="tx1">
                    <a:lumMod val="75000"/>
                    <a:lumOff val="25000"/>
                  </a:schemeClr>
                </a:solidFill>
              </a:rPr>
              <a:t>Dapper</a:t>
            </a:r>
            <a:r>
              <a:rPr lang="zh-CN" altLang="en-US" sz="2000" b="1" dirty="0">
                <a:solidFill>
                  <a:schemeClr val="tx1">
                    <a:lumMod val="75000"/>
                    <a:lumOff val="25000"/>
                  </a:schemeClr>
                </a:solidFill>
              </a:rPr>
              <a:t>的使用</a:t>
            </a:r>
          </a:p>
        </p:txBody>
      </p:sp>
      <p:sp>
        <p:nvSpPr>
          <p:cNvPr id="8" name="矩形 7"/>
          <p:cNvSpPr/>
          <p:nvPr/>
        </p:nvSpPr>
        <p:spPr>
          <a:xfrm>
            <a:off x="999411" y="1984796"/>
            <a:ext cx="8621548" cy="369332"/>
          </a:xfrm>
          <a:prstGeom prst="rect">
            <a:avLst/>
          </a:prstGeom>
        </p:spPr>
        <p:txBody>
          <a:bodyPr wrap="square">
            <a:spAutoFit/>
          </a:bodyPr>
          <a:lstStyle/>
          <a:p>
            <a:r>
              <a:rPr lang="zh-CN" altLang="en-US" dirty="0">
                <a:solidFill>
                  <a:schemeClr val="tx1">
                    <a:lumMod val="75000"/>
                    <a:lumOff val="25000"/>
                  </a:schemeClr>
                </a:solidFill>
              </a:rPr>
              <a:t>利用</a:t>
            </a:r>
            <a:r>
              <a:rPr lang="en-US" altLang="zh-CN" dirty="0">
                <a:solidFill>
                  <a:schemeClr val="tx1">
                    <a:lumMod val="75000"/>
                    <a:lumOff val="25000"/>
                  </a:schemeClr>
                </a:solidFill>
              </a:rPr>
              <a:t>Dapper</a:t>
            </a:r>
            <a:r>
              <a:rPr lang="zh-CN" altLang="en-US" dirty="0">
                <a:solidFill>
                  <a:schemeClr val="tx1">
                    <a:lumMod val="75000"/>
                    <a:lumOff val="25000"/>
                  </a:schemeClr>
                </a:solidFill>
              </a:rPr>
              <a:t>对系统延迟情况进行一系列的跟踪，进而发现存在的问题</a:t>
            </a:r>
          </a:p>
        </p:txBody>
      </p:sp>
      <p:sp>
        <p:nvSpPr>
          <p:cNvPr id="11" name="矩形 10"/>
          <p:cNvSpPr/>
          <p:nvPr/>
        </p:nvSpPr>
        <p:spPr>
          <a:xfrm>
            <a:off x="999411" y="2456269"/>
            <a:ext cx="6538912" cy="400110"/>
          </a:xfrm>
          <a:prstGeom prst="rect">
            <a:avLst/>
          </a:prstGeom>
        </p:spPr>
        <p:txBody>
          <a:bodyPr wrap="square">
            <a:spAutoFit/>
          </a:bodyPr>
          <a:lstStyle/>
          <a:p>
            <a:r>
              <a:rPr lang="zh-CN" altLang="en-US" sz="2000" b="1" dirty="0">
                <a:solidFill>
                  <a:schemeClr val="tx1">
                    <a:lumMod val="75000"/>
                    <a:lumOff val="25000"/>
                  </a:schemeClr>
                </a:solidFill>
              </a:rPr>
              <a:t>定位长尾延迟（</a:t>
            </a:r>
            <a:r>
              <a:rPr lang="en-US" altLang="zh-CN" sz="2000" b="1" dirty="0">
                <a:solidFill>
                  <a:schemeClr val="tx1">
                    <a:lumMod val="75000"/>
                    <a:lumOff val="25000"/>
                  </a:schemeClr>
                </a:solidFill>
              </a:rPr>
              <a:t>Addressing Long Tail Latency</a:t>
            </a:r>
            <a:r>
              <a:rPr lang="zh-CN" altLang="en-US" sz="2000" b="1" dirty="0">
                <a:solidFill>
                  <a:schemeClr val="tx1">
                    <a:lumMod val="75000"/>
                    <a:lumOff val="25000"/>
                  </a:schemeClr>
                </a:solidFill>
              </a:rPr>
              <a:t>）</a:t>
            </a:r>
          </a:p>
        </p:txBody>
      </p:sp>
      <p:pic>
        <p:nvPicPr>
          <p:cNvPr id="12" name="Picture 2" descr="t2-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3915" y="3256489"/>
            <a:ext cx="4707461" cy="2512486"/>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999411" y="2856379"/>
            <a:ext cx="5514600" cy="369332"/>
          </a:xfrm>
          <a:prstGeom prst="rect">
            <a:avLst/>
          </a:prstGeom>
        </p:spPr>
        <p:txBody>
          <a:bodyPr wrap="square">
            <a:spAutoFit/>
          </a:bodyPr>
          <a:lstStyle/>
          <a:p>
            <a:r>
              <a:rPr lang="zh-CN" altLang="en-US" dirty="0">
                <a:solidFill>
                  <a:schemeClr val="tx1">
                    <a:lumMod val="75000"/>
                    <a:lumOff val="25000"/>
                  </a:schemeClr>
                </a:solidFill>
              </a:rPr>
              <a:t>端到端性能和关键路径上的网络延迟有着极大的</a:t>
            </a:r>
            <a:r>
              <a:rPr lang="zh-CN" altLang="en-US" dirty="0" smtClean="0">
                <a:solidFill>
                  <a:schemeClr val="tx1">
                    <a:lumMod val="75000"/>
                    <a:lumOff val="25000"/>
                  </a:schemeClr>
                </a:solidFill>
              </a:rPr>
              <a:t>关系</a:t>
            </a:r>
            <a:endParaRPr lang="zh-CN" altLang="en-US" dirty="0">
              <a:solidFill>
                <a:schemeClr val="tx1">
                  <a:lumMod val="75000"/>
                  <a:lumOff val="25000"/>
                </a:schemeClr>
              </a:solidFill>
            </a:endParaRPr>
          </a:p>
        </p:txBody>
      </p:sp>
      <p:sp>
        <p:nvSpPr>
          <p:cNvPr id="14" name="矩形 13"/>
          <p:cNvSpPr/>
          <p:nvPr/>
        </p:nvSpPr>
        <p:spPr>
          <a:xfrm>
            <a:off x="399253" y="1602956"/>
            <a:ext cx="530489" cy="74201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Impact" panose="020B0806030902050204" pitchFamily="34" charset="0"/>
              </a:rPr>
              <a:t>1</a:t>
            </a:r>
            <a:endParaRPr lang="zh-CN" altLang="en-US" sz="3200" dirty="0">
              <a:latin typeface="Impact" panose="020B0806030902050204" pitchFamily="34" charset="0"/>
            </a:endParaRPr>
          </a:p>
        </p:txBody>
      </p:sp>
      <p:sp>
        <p:nvSpPr>
          <p:cNvPr id="15" name="矩形 14"/>
          <p:cNvSpPr/>
          <p:nvPr/>
        </p:nvSpPr>
        <p:spPr>
          <a:xfrm>
            <a:off x="399253" y="2489820"/>
            <a:ext cx="530489" cy="889106"/>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Impact" panose="020B0806030902050204" pitchFamily="34" charset="0"/>
              </a:rPr>
              <a:t>2</a:t>
            </a:r>
            <a:endParaRPr lang="zh-CN" altLang="en-US" sz="3200" dirty="0">
              <a:latin typeface="Impact" panose="020B0806030902050204" pitchFamily="34" charset="0"/>
            </a:endParaRPr>
          </a:p>
        </p:txBody>
      </p:sp>
    </p:spTree>
    <p:extLst>
      <p:ext uri="{BB962C8B-B14F-4D97-AF65-F5344CB8AC3E}">
        <p14:creationId xmlns:p14="http://schemas.microsoft.com/office/powerpoint/2010/main" val="2866615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15</a:t>
            </a:fld>
            <a:endParaRPr lang="zh-CN" altLang="en-US" dirty="0"/>
          </a:p>
        </p:txBody>
      </p:sp>
      <p:sp>
        <p:nvSpPr>
          <p:cNvPr id="4" name="矩形 3"/>
          <p:cNvSpPr/>
          <p:nvPr/>
        </p:nvSpPr>
        <p:spPr>
          <a:xfrm>
            <a:off x="187417" y="120393"/>
            <a:ext cx="5974713" cy="430887"/>
          </a:xfrm>
          <a:prstGeom prst="rect">
            <a:avLst/>
          </a:prstGeom>
        </p:spPr>
        <p:txBody>
          <a:bodyPr wrap="none">
            <a:spAutoFit/>
          </a:bodyPr>
          <a:lstStyle/>
          <a:p>
            <a:r>
              <a:rPr lang="en-US" altLang="zh-CN" sz="2200" b="1" dirty="0" smtClean="0">
                <a:solidFill>
                  <a:schemeClr val="bg1"/>
                </a:solidFill>
                <a:latin typeface="微软雅黑" panose="020B0503020204020204" pitchFamily="34" charset="-122"/>
                <a:ea typeface="微软雅黑" panose="020B0503020204020204" pitchFamily="34" charset="-122"/>
              </a:rPr>
              <a:t>2.6 </a:t>
            </a:r>
            <a:r>
              <a:rPr lang="zh-CN" altLang="en-US" sz="2200" b="1" dirty="0" smtClean="0">
                <a:solidFill>
                  <a:schemeClr val="bg1"/>
                </a:solidFill>
                <a:latin typeface="微软雅黑" panose="020B0503020204020204" pitchFamily="34" charset="-122"/>
                <a:ea typeface="微软雅黑" panose="020B0503020204020204" pitchFamily="34" charset="-122"/>
              </a:rPr>
              <a:t>大规模</a:t>
            </a:r>
            <a:r>
              <a:rPr lang="zh-CN" altLang="en-US" sz="2200" b="1" dirty="0">
                <a:solidFill>
                  <a:schemeClr val="bg1"/>
                </a:solidFill>
                <a:latin typeface="微软雅黑" panose="020B0503020204020204" pitchFamily="34" charset="-122"/>
                <a:ea typeface="微软雅黑" panose="020B0503020204020204" pitchFamily="34" charset="-122"/>
              </a:rPr>
              <a:t>分布式系统的</a:t>
            </a:r>
            <a:r>
              <a:rPr lang="zh-CN" altLang="en-US" sz="2200" b="1" dirty="0" smtClean="0">
                <a:solidFill>
                  <a:schemeClr val="bg1"/>
                </a:solidFill>
                <a:latin typeface="微软雅黑" panose="020B0503020204020204" pitchFamily="34" charset="-122"/>
                <a:ea typeface="微软雅黑" panose="020B0503020204020204" pitchFamily="34" charset="-122"/>
              </a:rPr>
              <a:t>监控基础</a:t>
            </a:r>
            <a:r>
              <a:rPr lang="zh-CN" altLang="en-US" sz="2200" b="1" dirty="0">
                <a:solidFill>
                  <a:schemeClr val="bg1"/>
                </a:solidFill>
                <a:latin typeface="微软雅黑" panose="020B0503020204020204" pitchFamily="34" charset="-122"/>
                <a:ea typeface="微软雅黑" panose="020B0503020204020204" pitchFamily="34" charset="-122"/>
              </a:rPr>
              <a:t>架构</a:t>
            </a:r>
            <a:r>
              <a:rPr lang="en-US" altLang="zh-CN" sz="2200" b="1" dirty="0" smtClean="0">
                <a:solidFill>
                  <a:schemeClr val="bg1"/>
                </a:solidFill>
                <a:latin typeface="微软雅黑" panose="020B0503020204020204" pitchFamily="34" charset="-122"/>
                <a:ea typeface="微软雅黑" panose="020B0503020204020204" pitchFamily="34" charset="-122"/>
              </a:rPr>
              <a:t>Dapper</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99253" y="811034"/>
            <a:ext cx="2557110" cy="461665"/>
          </a:xfrm>
          <a:prstGeom prst="rect">
            <a:avLst/>
          </a:prstGeom>
          <a:noFill/>
        </p:spPr>
        <p:txBody>
          <a:bodyPr wrap="none" rtlCol="0">
            <a:spAutoFit/>
          </a:bodyPr>
          <a:lstStyle/>
          <a:p>
            <a:r>
              <a:rPr lang="en-US" altLang="zh-CN" sz="2400" b="1" dirty="0">
                <a:solidFill>
                  <a:schemeClr val="accent6"/>
                </a:solidFill>
              </a:rPr>
              <a:t>Dapper</a:t>
            </a:r>
            <a:r>
              <a:rPr lang="zh-CN" altLang="en-US" sz="2400" b="1" dirty="0">
                <a:solidFill>
                  <a:schemeClr val="accent6"/>
                </a:solidFill>
              </a:rPr>
              <a:t>使用经验</a:t>
            </a:r>
          </a:p>
        </p:txBody>
      </p:sp>
      <p:sp>
        <p:nvSpPr>
          <p:cNvPr id="6" name="椭圆 5"/>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矩形 22"/>
          <p:cNvSpPr/>
          <p:nvPr/>
        </p:nvSpPr>
        <p:spPr>
          <a:xfrm>
            <a:off x="1021010" y="1383130"/>
            <a:ext cx="7609184" cy="400110"/>
          </a:xfrm>
          <a:prstGeom prst="rect">
            <a:avLst/>
          </a:prstGeom>
          <a:solidFill>
            <a:schemeClr val="bg1">
              <a:lumMod val="85000"/>
            </a:schemeClr>
          </a:solidFill>
        </p:spPr>
        <p:txBody>
          <a:bodyPr wrap="square">
            <a:spAutoFit/>
          </a:bodyPr>
          <a:lstStyle/>
          <a:p>
            <a:r>
              <a:rPr lang="zh-CN" altLang="en-US" sz="2000" b="1" dirty="0">
                <a:solidFill>
                  <a:schemeClr val="tx1">
                    <a:lumMod val="75000"/>
                    <a:lumOff val="25000"/>
                  </a:schemeClr>
                </a:solidFill>
              </a:rPr>
              <a:t>推断服务间的依存关系（</a:t>
            </a:r>
            <a:r>
              <a:rPr lang="en-US" altLang="zh-CN" sz="2000" b="1" dirty="0">
                <a:solidFill>
                  <a:schemeClr val="tx1">
                    <a:lumMod val="75000"/>
                    <a:lumOff val="25000"/>
                  </a:schemeClr>
                </a:solidFill>
              </a:rPr>
              <a:t>Inferring Service Dependencies</a:t>
            </a:r>
            <a:r>
              <a:rPr lang="zh-CN" altLang="en-US" sz="2000" b="1" dirty="0">
                <a:solidFill>
                  <a:schemeClr val="tx1">
                    <a:lumMod val="75000"/>
                    <a:lumOff val="25000"/>
                  </a:schemeClr>
                </a:solidFill>
              </a:rPr>
              <a:t>）</a:t>
            </a:r>
          </a:p>
        </p:txBody>
      </p:sp>
      <p:sp>
        <p:nvSpPr>
          <p:cNvPr id="24" name="矩形 23"/>
          <p:cNvSpPr/>
          <p:nvPr/>
        </p:nvSpPr>
        <p:spPr>
          <a:xfrm>
            <a:off x="1021009" y="1784806"/>
            <a:ext cx="7704979" cy="584775"/>
          </a:xfrm>
          <a:prstGeom prst="rect">
            <a:avLst/>
          </a:prstGeom>
        </p:spPr>
        <p:txBody>
          <a:bodyPr wrap="square">
            <a:spAutoFit/>
          </a:bodyPr>
          <a:lstStyle/>
          <a:p>
            <a:r>
              <a:rPr lang="en-US" altLang="zh-CN" sz="1600" dirty="0">
                <a:solidFill>
                  <a:schemeClr val="tx1">
                    <a:lumMod val="75000"/>
                    <a:lumOff val="25000"/>
                  </a:schemeClr>
                </a:solidFill>
              </a:rPr>
              <a:t>Google</a:t>
            </a:r>
            <a:r>
              <a:rPr lang="zh-CN" altLang="en-US" sz="1600" dirty="0">
                <a:solidFill>
                  <a:schemeClr val="tx1">
                    <a:lumMod val="75000"/>
                    <a:lumOff val="25000"/>
                  </a:schemeClr>
                </a:solidFill>
              </a:rPr>
              <a:t>的“服务依存关系”项目使用监控注释和</a:t>
            </a:r>
            <a:r>
              <a:rPr lang="en-US" altLang="zh-CN" sz="1600" dirty="0">
                <a:solidFill>
                  <a:schemeClr val="tx1">
                    <a:lumMod val="75000"/>
                    <a:lumOff val="25000"/>
                  </a:schemeClr>
                </a:solidFill>
              </a:rPr>
              <a:t>DPAI</a:t>
            </a:r>
            <a:r>
              <a:rPr lang="zh-CN" altLang="en-US" sz="1600" dirty="0">
                <a:solidFill>
                  <a:schemeClr val="tx1">
                    <a:lumMod val="75000"/>
                    <a:lumOff val="25000"/>
                  </a:schemeClr>
                </a:solidFill>
              </a:rPr>
              <a:t>的</a:t>
            </a:r>
            <a:r>
              <a:rPr lang="en-US" altLang="zh-CN" sz="1600" dirty="0" err="1">
                <a:solidFill>
                  <a:schemeClr val="tx1">
                    <a:lumMod val="75000"/>
                    <a:lumOff val="25000"/>
                  </a:schemeClr>
                </a:solidFill>
              </a:rPr>
              <a:t>MapReduce</a:t>
            </a:r>
            <a:r>
              <a:rPr lang="zh-CN" altLang="en-US" sz="1600" dirty="0">
                <a:solidFill>
                  <a:schemeClr val="tx1">
                    <a:lumMod val="75000"/>
                    <a:lumOff val="25000"/>
                  </a:schemeClr>
                </a:solidFill>
              </a:rPr>
              <a:t>接口实现了服务依存关系确定的自动化</a:t>
            </a:r>
          </a:p>
        </p:txBody>
      </p:sp>
      <p:sp>
        <p:nvSpPr>
          <p:cNvPr id="25" name="矩形 24"/>
          <p:cNvSpPr/>
          <p:nvPr/>
        </p:nvSpPr>
        <p:spPr>
          <a:xfrm>
            <a:off x="1021010" y="2544048"/>
            <a:ext cx="7609184" cy="400110"/>
          </a:xfrm>
          <a:prstGeom prst="rect">
            <a:avLst/>
          </a:prstGeom>
          <a:solidFill>
            <a:schemeClr val="bg1">
              <a:lumMod val="85000"/>
            </a:schemeClr>
          </a:solidFill>
        </p:spPr>
        <p:txBody>
          <a:bodyPr wrap="square">
            <a:spAutoFit/>
          </a:bodyPr>
          <a:lstStyle/>
          <a:p>
            <a:r>
              <a:rPr lang="zh-CN" altLang="en-US" sz="2000" b="1" dirty="0">
                <a:solidFill>
                  <a:schemeClr val="tx1">
                    <a:lumMod val="75000"/>
                    <a:lumOff val="25000"/>
                  </a:schemeClr>
                </a:solidFill>
              </a:rPr>
              <a:t>确定不同服务的网络使用情况</a:t>
            </a:r>
          </a:p>
        </p:txBody>
      </p:sp>
      <p:sp>
        <p:nvSpPr>
          <p:cNvPr id="26" name="矩形 25"/>
          <p:cNvSpPr/>
          <p:nvPr/>
        </p:nvSpPr>
        <p:spPr>
          <a:xfrm>
            <a:off x="1021009" y="2932499"/>
            <a:ext cx="7704979" cy="584775"/>
          </a:xfrm>
          <a:prstGeom prst="rect">
            <a:avLst/>
          </a:prstGeom>
        </p:spPr>
        <p:txBody>
          <a:bodyPr wrap="square">
            <a:spAutoFit/>
          </a:bodyPr>
          <a:lstStyle/>
          <a:p>
            <a:r>
              <a:rPr lang="zh-CN" altLang="en-US" sz="1600" dirty="0">
                <a:solidFill>
                  <a:schemeClr val="tx1">
                    <a:lumMod val="75000"/>
                    <a:lumOff val="25000"/>
                  </a:schemeClr>
                </a:solidFill>
              </a:rPr>
              <a:t>利用</a:t>
            </a:r>
            <a:r>
              <a:rPr lang="en-US" altLang="zh-CN" sz="1600" dirty="0">
                <a:solidFill>
                  <a:schemeClr val="tx1">
                    <a:lumMod val="75000"/>
                    <a:lumOff val="25000"/>
                  </a:schemeClr>
                </a:solidFill>
              </a:rPr>
              <a:t>Dapper</a:t>
            </a:r>
            <a:r>
              <a:rPr lang="zh-CN" altLang="en-US" sz="1600" dirty="0">
                <a:solidFill>
                  <a:schemeClr val="tx1">
                    <a:lumMod val="75000"/>
                    <a:lumOff val="25000"/>
                  </a:schemeClr>
                </a:solidFill>
              </a:rPr>
              <a:t>平台构建了一个连续不断更新的控制台，用来显示内部集群网络通信中最活跃的应用层终端</a:t>
            </a:r>
          </a:p>
        </p:txBody>
      </p:sp>
      <p:sp>
        <p:nvSpPr>
          <p:cNvPr id="27" name="矩形 26"/>
          <p:cNvSpPr/>
          <p:nvPr/>
        </p:nvSpPr>
        <p:spPr>
          <a:xfrm>
            <a:off x="420852" y="1383131"/>
            <a:ext cx="530489" cy="95875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Impact" panose="020B0806030902050204" pitchFamily="34" charset="0"/>
              </a:rPr>
              <a:t>3</a:t>
            </a:r>
            <a:endParaRPr lang="zh-CN" altLang="en-US" sz="3200" dirty="0">
              <a:latin typeface="Impact" panose="020B0806030902050204" pitchFamily="34" charset="0"/>
            </a:endParaRPr>
          </a:p>
        </p:txBody>
      </p:sp>
      <p:sp>
        <p:nvSpPr>
          <p:cNvPr id="28" name="矩形 27"/>
          <p:cNvSpPr/>
          <p:nvPr/>
        </p:nvSpPr>
        <p:spPr>
          <a:xfrm>
            <a:off x="420852" y="2544048"/>
            <a:ext cx="530489" cy="94469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Impact" panose="020B0806030902050204" pitchFamily="34" charset="0"/>
              </a:rPr>
              <a:t>4</a:t>
            </a:r>
            <a:endParaRPr lang="zh-CN" altLang="en-US" sz="3200" dirty="0">
              <a:latin typeface="Impact" panose="020B0806030902050204" pitchFamily="34" charset="0"/>
            </a:endParaRPr>
          </a:p>
        </p:txBody>
      </p:sp>
      <p:sp>
        <p:nvSpPr>
          <p:cNvPr id="29" name="矩形 28"/>
          <p:cNvSpPr/>
          <p:nvPr/>
        </p:nvSpPr>
        <p:spPr>
          <a:xfrm>
            <a:off x="1021010" y="3684366"/>
            <a:ext cx="7609184" cy="400110"/>
          </a:xfrm>
          <a:prstGeom prst="rect">
            <a:avLst/>
          </a:prstGeom>
          <a:solidFill>
            <a:schemeClr val="bg1">
              <a:lumMod val="85000"/>
            </a:schemeClr>
          </a:solidFill>
        </p:spPr>
        <p:txBody>
          <a:bodyPr wrap="square">
            <a:spAutoFit/>
          </a:bodyPr>
          <a:lstStyle/>
          <a:p>
            <a:r>
              <a:rPr lang="zh-CN" altLang="en-US" sz="2000" b="1" dirty="0">
                <a:solidFill>
                  <a:schemeClr val="tx1">
                    <a:lumMod val="75000"/>
                    <a:lumOff val="25000"/>
                  </a:schemeClr>
                </a:solidFill>
              </a:rPr>
              <a:t>分层的共享式存储系统</a:t>
            </a:r>
          </a:p>
        </p:txBody>
      </p:sp>
      <p:sp>
        <p:nvSpPr>
          <p:cNvPr id="30" name="矩形 29"/>
          <p:cNvSpPr/>
          <p:nvPr/>
        </p:nvSpPr>
        <p:spPr>
          <a:xfrm>
            <a:off x="1021009" y="4116431"/>
            <a:ext cx="7704979" cy="338554"/>
          </a:xfrm>
          <a:prstGeom prst="rect">
            <a:avLst/>
          </a:prstGeom>
        </p:spPr>
        <p:txBody>
          <a:bodyPr wrap="square">
            <a:spAutoFit/>
          </a:bodyPr>
          <a:lstStyle/>
          <a:p>
            <a:r>
              <a:rPr lang="zh-CN" altLang="en-US" sz="1600" dirty="0">
                <a:solidFill>
                  <a:schemeClr val="tx1">
                    <a:lumMod val="75000"/>
                    <a:lumOff val="25000"/>
                  </a:schemeClr>
                </a:solidFill>
              </a:rPr>
              <a:t>没有</a:t>
            </a:r>
            <a:r>
              <a:rPr lang="en-US" altLang="zh-CN" sz="1600" dirty="0">
                <a:solidFill>
                  <a:schemeClr val="tx1">
                    <a:lumMod val="75000"/>
                    <a:lumOff val="25000"/>
                  </a:schemeClr>
                </a:solidFill>
              </a:rPr>
              <a:t>Dapper</a:t>
            </a:r>
            <a:r>
              <a:rPr lang="zh-CN" altLang="en-US" sz="1600" dirty="0">
                <a:solidFill>
                  <a:schemeClr val="tx1">
                    <a:lumMod val="75000"/>
                    <a:lumOff val="25000"/>
                  </a:schemeClr>
                </a:solidFill>
              </a:rPr>
              <a:t>之类的工具的情况下对于这种共享式服务资源的争用也同样难以调试</a:t>
            </a:r>
          </a:p>
        </p:txBody>
      </p:sp>
      <p:sp>
        <p:nvSpPr>
          <p:cNvPr id="31" name="矩形 30"/>
          <p:cNvSpPr/>
          <p:nvPr/>
        </p:nvSpPr>
        <p:spPr>
          <a:xfrm>
            <a:off x="1021010" y="4842915"/>
            <a:ext cx="7609184" cy="400110"/>
          </a:xfrm>
          <a:prstGeom prst="rect">
            <a:avLst/>
          </a:prstGeom>
          <a:solidFill>
            <a:schemeClr val="bg1">
              <a:lumMod val="85000"/>
            </a:schemeClr>
          </a:solidFill>
        </p:spPr>
        <p:txBody>
          <a:bodyPr wrap="square">
            <a:spAutoFit/>
          </a:bodyPr>
          <a:lstStyle/>
          <a:p>
            <a:r>
              <a:rPr lang="zh-CN" altLang="en-US" sz="2000" b="1" dirty="0">
                <a:solidFill>
                  <a:schemeClr val="tx1">
                    <a:lumMod val="75000"/>
                    <a:lumOff val="25000"/>
                  </a:schemeClr>
                </a:solidFill>
              </a:rPr>
              <a:t>利用</a:t>
            </a:r>
            <a:r>
              <a:rPr lang="en-US" altLang="zh-CN" sz="2000" b="1" dirty="0">
                <a:solidFill>
                  <a:schemeClr val="tx1">
                    <a:lumMod val="75000"/>
                    <a:lumOff val="25000"/>
                  </a:schemeClr>
                </a:solidFill>
              </a:rPr>
              <a:t>Dapper</a:t>
            </a:r>
            <a:r>
              <a:rPr lang="zh-CN" altLang="en-US" sz="2000" b="1" dirty="0">
                <a:solidFill>
                  <a:schemeClr val="tx1">
                    <a:lumMod val="75000"/>
                    <a:lumOff val="25000"/>
                  </a:schemeClr>
                </a:solidFill>
              </a:rPr>
              <a:t>进行“火拼”（</a:t>
            </a:r>
            <a:r>
              <a:rPr lang="en-US" altLang="zh-CN" sz="2000" b="1" dirty="0">
                <a:solidFill>
                  <a:schemeClr val="tx1">
                    <a:lumMod val="75000"/>
                    <a:lumOff val="25000"/>
                  </a:schemeClr>
                </a:solidFill>
              </a:rPr>
              <a:t>Firefighting with Dapper</a:t>
            </a:r>
            <a:r>
              <a:rPr lang="zh-CN" altLang="en-US" sz="2000" b="1" dirty="0">
                <a:solidFill>
                  <a:schemeClr val="tx1">
                    <a:lumMod val="75000"/>
                    <a:lumOff val="25000"/>
                  </a:schemeClr>
                </a:solidFill>
              </a:rPr>
              <a:t>）</a:t>
            </a:r>
          </a:p>
        </p:txBody>
      </p:sp>
      <p:sp>
        <p:nvSpPr>
          <p:cNvPr id="32" name="矩形 31"/>
          <p:cNvSpPr/>
          <p:nvPr/>
        </p:nvSpPr>
        <p:spPr>
          <a:xfrm>
            <a:off x="1021009" y="5277861"/>
            <a:ext cx="7861734" cy="338554"/>
          </a:xfrm>
          <a:prstGeom prst="rect">
            <a:avLst/>
          </a:prstGeom>
        </p:spPr>
        <p:txBody>
          <a:bodyPr wrap="square">
            <a:spAutoFit/>
          </a:bodyPr>
          <a:lstStyle/>
          <a:p>
            <a:r>
              <a:rPr lang="en-US" altLang="zh-CN" sz="1600" dirty="0">
                <a:solidFill>
                  <a:schemeClr val="tx1">
                    <a:lumMod val="75000"/>
                    <a:lumOff val="25000"/>
                  </a:schemeClr>
                </a:solidFill>
              </a:rPr>
              <a:t>Dapper</a:t>
            </a:r>
            <a:r>
              <a:rPr lang="zh-CN" altLang="en-US" sz="1600" dirty="0">
                <a:solidFill>
                  <a:schemeClr val="tx1">
                    <a:lumMod val="75000"/>
                    <a:lumOff val="25000"/>
                  </a:schemeClr>
                </a:solidFill>
              </a:rPr>
              <a:t>用户可以通过和</a:t>
            </a:r>
            <a:r>
              <a:rPr lang="en-US" altLang="zh-CN" sz="1600" dirty="0">
                <a:solidFill>
                  <a:schemeClr val="tx1">
                    <a:lumMod val="75000"/>
                    <a:lumOff val="25000"/>
                  </a:schemeClr>
                </a:solidFill>
              </a:rPr>
              <a:t>Dapper</a:t>
            </a:r>
            <a:r>
              <a:rPr lang="zh-CN" altLang="en-US" sz="1600" dirty="0">
                <a:solidFill>
                  <a:schemeClr val="tx1">
                    <a:lumMod val="75000"/>
                    <a:lumOff val="25000"/>
                  </a:schemeClr>
                </a:solidFill>
              </a:rPr>
              <a:t>守护进程的直接通信，将所需的最新数据汇总在一起 </a:t>
            </a:r>
          </a:p>
        </p:txBody>
      </p:sp>
      <p:sp>
        <p:nvSpPr>
          <p:cNvPr id="33" name="矩形 32"/>
          <p:cNvSpPr/>
          <p:nvPr/>
        </p:nvSpPr>
        <p:spPr>
          <a:xfrm>
            <a:off x="420852" y="3684366"/>
            <a:ext cx="530489" cy="97790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Impact" panose="020B0806030902050204" pitchFamily="34" charset="0"/>
              </a:rPr>
              <a:t>5</a:t>
            </a:r>
            <a:endParaRPr lang="zh-CN" altLang="en-US" sz="3200" dirty="0">
              <a:latin typeface="Impact" panose="020B0806030902050204" pitchFamily="34" charset="0"/>
            </a:endParaRPr>
          </a:p>
        </p:txBody>
      </p:sp>
      <p:sp>
        <p:nvSpPr>
          <p:cNvPr id="34" name="矩形 33"/>
          <p:cNvSpPr/>
          <p:nvPr/>
        </p:nvSpPr>
        <p:spPr>
          <a:xfrm>
            <a:off x="420852" y="4842915"/>
            <a:ext cx="530489" cy="948285"/>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Impact" panose="020B0806030902050204" pitchFamily="34" charset="0"/>
              </a:rPr>
              <a:t>6</a:t>
            </a:r>
            <a:endParaRPr lang="zh-CN" altLang="en-US" sz="3200" dirty="0">
              <a:latin typeface="Impact" panose="020B0806030902050204" pitchFamily="34" charset="0"/>
            </a:endParaRPr>
          </a:p>
        </p:txBody>
      </p:sp>
    </p:spTree>
    <p:extLst>
      <p:ext uri="{BB962C8B-B14F-4D97-AF65-F5344CB8AC3E}">
        <p14:creationId xmlns:p14="http://schemas.microsoft.com/office/powerpoint/2010/main" val="14005711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9677" y="1431190"/>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a:t>
            </a:r>
            <a:endPar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录</a:t>
            </a:r>
            <a:r>
              <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2" name="圆角矩形 1"/>
          <p:cNvSpPr/>
          <p:nvPr/>
        </p:nvSpPr>
        <p:spPr>
          <a:xfrm>
            <a:off x="2875069" y="151430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2951090" y="1517970"/>
            <a:ext cx="3648178"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2.1 Google</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文件系统</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GFS</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2875069" y="197086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p:cNvSpPr/>
          <p:nvPr/>
        </p:nvSpPr>
        <p:spPr>
          <a:xfrm>
            <a:off x="2949618" y="1981649"/>
            <a:ext cx="4637680"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2.2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分布式</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数据处理</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MapReduce</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圆角矩形 34"/>
          <p:cNvSpPr/>
          <p:nvPr/>
        </p:nvSpPr>
        <p:spPr>
          <a:xfrm>
            <a:off x="2875069" y="243647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p:nvSpPr>
        <p:spPr>
          <a:xfrm>
            <a:off x="2949618" y="2447253"/>
            <a:ext cx="3720890"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2.3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分布式锁服务</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Chubby</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圆角矩形 38"/>
          <p:cNvSpPr/>
          <p:nvPr/>
        </p:nvSpPr>
        <p:spPr>
          <a:xfrm>
            <a:off x="2875069" y="290207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2949618" y="2912857"/>
            <a:ext cx="4733988"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2.4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分布式结构</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化数据表</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Bigtable</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圆角矩形 47"/>
          <p:cNvSpPr/>
          <p:nvPr/>
        </p:nvSpPr>
        <p:spPr>
          <a:xfrm>
            <a:off x="2875069" y="336768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矩形 48"/>
          <p:cNvSpPr/>
          <p:nvPr/>
        </p:nvSpPr>
        <p:spPr>
          <a:xfrm>
            <a:off x="2949618" y="3378460"/>
            <a:ext cx="4490717"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2.5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分布式存储系统</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Megastore</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2875069" y="3833284"/>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矩形 52"/>
          <p:cNvSpPr/>
          <p:nvPr/>
        </p:nvSpPr>
        <p:spPr>
          <a:xfrm>
            <a:off x="2949618" y="3844064"/>
            <a:ext cx="5724644"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2.6</a:t>
            </a:r>
            <a:r>
              <a:rPr lang="en-US" altLang="zh-CN" sz="2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100" dirty="0" smtClean="0">
                <a:solidFill>
                  <a:schemeClr val="tx1">
                    <a:lumMod val="75000"/>
                    <a:lumOff val="25000"/>
                  </a:schemeClr>
                </a:solidFill>
                <a:latin typeface="微软雅黑" panose="020B0503020204020204" pitchFamily="34" charset="-122"/>
                <a:ea typeface="微软雅黑" panose="020B0503020204020204" pitchFamily="34" charset="-122"/>
              </a:rPr>
              <a:t>大规模</a:t>
            </a:r>
            <a:r>
              <a:rPr lang="zh-CN" altLang="en-US" sz="2100" dirty="0">
                <a:solidFill>
                  <a:schemeClr val="tx1">
                    <a:lumMod val="75000"/>
                    <a:lumOff val="25000"/>
                  </a:schemeClr>
                </a:solidFill>
                <a:latin typeface="微软雅黑" panose="020B0503020204020204" pitchFamily="34" charset="-122"/>
                <a:ea typeface="微软雅黑" panose="020B0503020204020204" pitchFamily="34" charset="-122"/>
              </a:rPr>
              <a:t>分布式系统的监控基础架构</a:t>
            </a:r>
            <a:r>
              <a:rPr lang="en-US" altLang="zh-CN" sz="2100" dirty="0">
                <a:solidFill>
                  <a:schemeClr val="tx1">
                    <a:lumMod val="75000"/>
                    <a:lumOff val="25000"/>
                  </a:schemeClr>
                </a:solidFill>
                <a:latin typeface="微软雅黑" panose="020B0503020204020204" pitchFamily="34" charset="-122"/>
                <a:ea typeface="微软雅黑" panose="020B0503020204020204" pitchFamily="34" charset="-122"/>
              </a:rPr>
              <a:t>Dapper</a:t>
            </a:r>
            <a:endParaRPr lang="zh-CN" altLang="en-US" sz="2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圆角矩形 55"/>
          <p:cNvSpPr/>
          <p:nvPr/>
        </p:nvSpPr>
        <p:spPr>
          <a:xfrm>
            <a:off x="2875069" y="4298888"/>
            <a:ext cx="5693399" cy="394200"/>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矩形 56"/>
          <p:cNvSpPr/>
          <p:nvPr/>
        </p:nvSpPr>
        <p:spPr>
          <a:xfrm>
            <a:off x="2949618" y="4309668"/>
            <a:ext cx="5445145"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2.7 </a:t>
            </a:r>
            <a:r>
              <a:rPr lang="zh-CN" altLang="en-US" sz="2100" spc="225" dirty="0">
                <a:solidFill>
                  <a:schemeClr val="bg1"/>
                </a:solidFill>
                <a:latin typeface="微软雅黑" panose="020B0503020204020204" pitchFamily="34" charset="-122"/>
                <a:ea typeface="微软雅黑" panose="020B0503020204020204" pitchFamily="34" charset="-122"/>
              </a:rPr>
              <a:t>海量数据的交互式分析工具</a:t>
            </a:r>
            <a:r>
              <a:rPr lang="en-US" altLang="zh-CN" sz="2100" spc="225" dirty="0">
                <a:solidFill>
                  <a:schemeClr val="bg1"/>
                </a:solidFill>
                <a:latin typeface="微软雅黑" panose="020B0503020204020204" pitchFamily="34" charset="-122"/>
                <a:ea typeface="微软雅黑" panose="020B0503020204020204" pitchFamily="34" charset="-122"/>
              </a:rPr>
              <a:t>Dremel</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sp>
        <p:nvSpPr>
          <p:cNvPr id="60" name="圆角矩形 59"/>
          <p:cNvSpPr/>
          <p:nvPr/>
        </p:nvSpPr>
        <p:spPr>
          <a:xfrm>
            <a:off x="2875069" y="4764491"/>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矩形 60"/>
          <p:cNvSpPr/>
          <p:nvPr/>
        </p:nvSpPr>
        <p:spPr>
          <a:xfrm>
            <a:off x="2949618" y="4775272"/>
            <a:ext cx="5050357"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2.8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内存</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大数据分析系统</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PowerDrill</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7" name="圆角矩形 66"/>
          <p:cNvSpPr/>
          <p:nvPr/>
        </p:nvSpPr>
        <p:spPr>
          <a:xfrm>
            <a:off x="2875069" y="5230094"/>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矩形 67"/>
          <p:cNvSpPr/>
          <p:nvPr/>
        </p:nvSpPr>
        <p:spPr>
          <a:xfrm>
            <a:off x="2949618" y="5240875"/>
            <a:ext cx="3663182"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2.9 Google</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应用程序引擎</a:t>
            </a:r>
          </a:p>
        </p:txBody>
      </p:sp>
    </p:spTree>
    <p:extLst>
      <p:ext uri="{BB962C8B-B14F-4D97-AF65-F5344CB8AC3E}">
        <p14:creationId xmlns:p14="http://schemas.microsoft.com/office/powerpoint/2010/main" val="11506517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duotone>
              <a:prstClr val="black"/>
              <a:srgbClr val="D9C3A5">
                <a:tint val="50000"/>
                <a:satMod val="180000"/>
              </a:srgbClr>
            </a:duotone>
          </a:blip>
          <a:srcRect t="10773" b="18969"/>
          <a:stretch/>
        </p:blipFill>
        <p:spPr>
          <a:xfrm>
            <a:off x="-103414" y="-34833"/>
            <a:ext cx="9525000" cy="6892834"/>
          </a:xfrm>
          <a:prstGeom prst="rect">
            <a:avLst/>
          </a:prstGeom>
        </p:spPr>
      </p:pic>
      <p:sp>
        <p:nvSpPr>
          <p:cNvPr id="4" name="矩形 3"/>
          <p:cNvSpPr/>
          <p:nvPr/>
        </p:nvSpPr>
        <p:spPr>
          <a:xfrm>
            <a:off x="609600" y="3251200"/>
            <a:ext cx="8811986" cy="180340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816100" y="3348084"/>
            <a:ext cx="7162800" cy="1569660"/>
          </a:xfrm>
          <a:prstGeom prst="rect">
            <a:avLst/>
          </a:prstGeom>
        </p:spPr>
        <p:txBody>
          <a:bodyPr wrap="square">
            <a:spAutoFit/>
          </a:bodyPr>
          <a:lstStyle/>
          <a:p>
            <a:pPr algn="r">
              <a:lnSpc>
                <a:spcPct val="150000"/>
              </a:lnSpc>
            </a:pPr>
            <a:r>
              <a:rPr lang="zh-CN" altLang="en-US" sz="3200" b="1" spc="300" dirty="0">
                <a:solidFill>
                  <a:schemeClr val="bg1"/>
                </a:solidFill>
              </a:rPr>
              <a:t>数据本身不会产生</a:t>
            </a:r>
            <a:r>
              <a:rPr lang="zh-CN" altLang="en-US" sz="3200" b="1" spc="300" dirty="0" smtClean="0">
                <a:solidFill>
                  <a:schemeClr val="bg1"/>
                </a:solidFill>
              </a:rPr>
              <a:t>价值</a:t>
            </a:r>
            <a:endParaRPr lang="en-US" altLang="zh-CN" sz="3200" b="1" spc="300" dirty="0" smtClean="0">
              <a:solidFill>
                <a:schemeClr val="bg1"/>
              </a:solidFill>
            </a:endParaRPr>
          </a:p>
          <a:p>
            <a:pPr algn="r">
              <a:lnSpc>
                <a:spcPct val="150000"/>
              </a:lnSpc>
            </a:pPr>
            <a:r>
              <a:rPr lang="zh-CN" altLang="en-US" sz="3200" b="1" spc="300" dirty="0" smtClean="0">
                <a:solidFill>
                  <a:schemeClr val="bg1"/>
                </a:solidFill>
              </a:rPr>
              <a:t>只有</a:t>
            </a:r>
            <a:r>
              <a:rPr lang="zh-CN" altLang="en-US" sz="3200" b="1" spc="300" dirty="0">
                <a:solidFill>
                  <a:schemeClr val="bg1"/>
                </a:solidFill>
              </a:rPr>
              <a:t>经过</a:t>
            </a:r>
            <a:r>
              <a:rPr lang="zh-CN" altLang="en-US" sz="3200" b="1" spc="300" dirty="0">
                <a:solidFill>
                  <a:srgbClr val="70AD47"/>
                </a:solidFill>
              </a:rPr>
              <a:t>分析</a:t>
            </a:r>
            <a:r>
              <a:rPr lang="zh-CN" altLang="en-US" sz="3200" b="1" spc="300" dirty="0">
                <a:solidFill>
                  <a:schemeClr val="bg1"/>
                </a:solidFill>
              </a:rPr>
              <a:t>才有可能产生价值</a:t>
            </a:r>
          </a:p>
        </p:txBody>
      </p:sp>
      <p:sp>
        <p:nvSpPr>
          <p:cNvPr id="6" name="矩形 5"/>
          <p:cNvSpPr/>
          <p:nvPr/>
        </p:nvSpPr>
        <p:spPr>
          <a:xfrm>
            <a:off x="609600" y="3251200"/>
            <a:ext cx="165100" cy="180340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3290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18</a:t>
            </a:fld>
            <a:endParaRPr lang="zh-CN" altLang="en-US" dirty="0"/>
          </a:p>
        </p:txBody>
      </p:sp>
      <p:sp>
        <p:nvSpPr>
          <p:cNvPr id="5" name="文本框 4"/>
          <p:cNvSpPr txBox="1"/>
          <p:nvPr/>
        </p:nvSpPr>
        <p:spPr>
          <a:xfrm>
            <a:off x="399253" y="811034"/>
            <a:ext cx="1415772" cy="461665"/>
          </a:xfrm>
          <a:prstGeom prst="rect">
            <a:avLst/>
          </a:prstGeom>
          <a:noFill/>
        </p:spPr>
        <p:txBody>
          <a:bodyPr wrap="none" rtlCol="0">
            <a:spAutoFit/>
          </a:bodyPr>
          <a:lstStyle/>
          <a:p>
            <a:r>
              <a:rPr lang="zh-CN" altLang="en-US" sz="2400" b="1" dirty="0">
                <a:solidFill>
                  <a:schemeClr val="accent6"/>
                </a:solidFill>
              </a:rPr>
              <a:t>产生背景</a:t>
            </a:r>
          </a:p>
        </p:txBody>
      </p:sp>
      <p:sp>
        <p:nvSpPr>
          <p:cNvPr id="6" name="椭圆 5"/>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3" name="矩形 2"/>
          <p:cNvSpPr/>
          <p:nvPr/>
        </p:nvSpPr>
        <p:spPr>
          <a:xfrm>
            <a:off x="399253" y="1894475"/>
            <a:ext cx="1724961" cy="1092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MapReduce</a:t>
            </a:r>
            <a:endParaRPr lang="zh-CN" altLang="en-US" sz="2000" dirty="0"/>
          </a:p>
        </p:txBody>
      </p:sp>
      <p:sp>
        <p:nvSpPr>
          <p:cNvPr id="8" name="左大括号 7"/>
          <p:cNvSpPr/>
          <p:nvPr/>
        </p:nvSpPr>
        <p:spPr>
          <a:xfrm>
            <a:off x="2213114" y="1894475"/>
            <a:ext cx="319739" cy="1092200"/>
          </a:xfrm>
          <a:prstGeom prst="leftBrace">
            <a:avLst>
              <a:gd name="adj1" fmla="val 48472"/>
              <a:gd name="adj2" fmla="val 50000"/>
            </a:avLst>
          </a:prstGeom>
          <a:noFill/>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8"/>
          <p:cNvSpPr/>
          <p:nvPr/>
        </p:nvSpPr>
        <p:spPr>
          <a:xfrm>
            <a:off x="2532853" y="1490663"/>
            <a:ext cx="2779548" cy="80762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优点：便携</a:t>
            </a:r>
            <a:endParaRPr lang="zh-CN" altLang="en-US" sz="2000" dirty="0"/>
          </a:p>
        </p:txBody>
      </p:sp>
      <p:sp>
        <p:nvSpPr>
          <p:cNvPr id="10" name="矩形 9"/>
          <p:cNvSpPr/>
          <p:nvPr/>
        </p:nvSpPr>
        <p:spPr>
          <a:xfrm>
            <a:off x="2532853" y="2571356"/>
            <a:ext cx="2779548" cy="807623"/>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缺点：效率低</a:t>
            </a:r>
            <a:endParaRPr lang="zh-CN" altLang="en-US" sz="2000" dirty="0"/>
          </a:p>
        </p:txBody>
      </p:sp>
      <p:sp>
        <p:nvSpPr>
          <p:cNvPr id="11" name="矩形 10"/>
          <p:cNvSpPr/>
          <p:nvPr/>
        </p:nvSpPr>
        <p:spPr>
          <a:xfrm>
            <a:off x="399253" y="4455314"/>
            <a:ext cx="4913148" cy="1338828"/>
          </a:xfrm>
          <a:prstGeom prst="rect">
            <a:avLst/>
          </a:prstGeom>
          <a:solidFill>
            <a:schemeClr val="bg1">
              <a:lumMod val="85000"/>
            </a:schemeClr>
          </a:solidFill>
        </p:spPr>
        <p:txBody>
          <a:bodyPr wrap="square">
            <a:spAutoFit/>
          </a:bodyPr>
          <a:lstStyle/>
          <a:p>
            <a:pPr>
              <a:lnSpc>
                <a:spcPct val="150000"/>
              </a:lnSpc>
            </a:pPr>
            <a:r>
              <a:rPr lang="en-US" altLang="zh-CN" dirty="0">
                <a:solidFill>
                  <a:schemeClr val="tx1">
                    <a:lumMod val="75000"/>
                    <a:lumOff val="25000"/>
                  </a:schemeClr>
                </a:solidFill>
              </a:rPr>
              <a:t>Google</a:t>
            </a:r>
            <a:r>
              <a:rPr lang="zh-CN" altLang="en-US" dirty="0">
                <a:solidFill>
                  <a:schemeClr val="tx1">
                    <a:lumMod val="75000"/>
                    <a:lumOff val="25000"/>
                  </a:schemeClr>
                </a:solidFill>
              </a:rPr>
              <a:t>的团队结合其自身的实际需求，借鉴搜索引擎和并行数据库的一些技术，开发出了实时的</a:t>
            </a:r>
            <a:r>
              <a:rPr lang="zh-CN" altLang="en-US" b="1" dirty="0">
                <a:solidFill>
                  <a:schemeClr val="tx1">
                    <a:lumMod val="75000"/>
                    <a:lumOff val="25000"/>
                  </a:schemeClr>
                </a:solidFill>
              </a:rPr>
              <a:t>交互式查询系统</a:t>
            </a:r>
            <a:r>
              <a:rPr lang="en-US" altLang="zh-CN" b="1" dirty="0">
                <a:solidFill>
                  <a:schemeClr val="tx1">
                    <a:lumMod val="75000"/>
                    <a:lumOff val="25000"/>
                  </a:schemeClr>
                </a:solidFill>
              </a:rPr>
              <a:t>Dremel</a:t>
            </a:r>
            <a:r>
              <a:rPr lang="zh-CN" altLang="en-US" dirty="0">
                <a:solidFill>
                  <a:schemeClr val="tx1">
                    <a:lumMod val="75000"/>
                    <a:lumOff val="25000"/>
                  </a:schemeClr>
                </a:solidFill>
              </a:rPr>
              <a:t>。</a:t>
            </a:r>
          </a:p>
        </p:txBody>
      </p:sp>
      <p:pic>
        <p:nvPicPr>
          <p:cNvPr id="12" name="图片 11"/>
          <p:cNvPicPr>
            <a:picLocks noChangeAspect="1"/>
          </p:cNvPicPr>
          <p:nvPr/>
        </p:nvPicPr>
        <p:blipFill rotWithShape="1">
          <a:blip r:embed="rId3"/>
          <a:srcRect l="8824" r="39091"/>
          <a:stretch/>
        </p:blipFill>
        <p:spPr>
          <a:xfrm flipH="1">
            <a:off x="5499100" y="1490663"/>
            <a:ext cx="3373572" cy="4314825"/>
          </a:xfrm>
          <a:prstGeom prst="rect">
            <a:avLst/>
          </a:prstGeom>
        </p:spPr>
      </p:pic>
    </p:spTree>
    <p:extLst>
      <p:ext uri="{BB962C8B-B14F-4D97-AF65-F5344CB8AC3E}">
        <p14:creationId xmlns:p14="http://schemas.microsoft.com/office/powerpoint/2010/main" val="11220249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5" name="文本框 4"/>
          <p:cNvSpPr txBox="1"/>
          <p:nvPr/>
        </p:nvSpPr>
        <p:spPr>
          <a:xfrm>
            <a:off x="399253" y="811034"/>
            <a:ext cx="3464538" cy="461665"/>
          </a:xfrm>
          <a:prstGeom prst="rect">
            <a:avLst/>
          </a:prstGeom>
          <a:noFill/>
        </p:spPr>
        <p:txBody>
          <a:bodyPr wrap="none" rtlCol="0">
            <a:spAutoFit/>
          </a:bodyPr>
          <a:lstStyle/>
          <a:p>
            <a:r>
              <a:rPr lang="en-US" altLang="zh-CN" sz="2400" b="1" dirty="0" smtClean="0">
                <a:solidFill>
                  <a:schemeClr val="accent6"/>
                </a:solidFill>
              </a:rPr>
              <a:t>Dremel</a:t>
            </a:r>
            <a:r>
              <a:rPr lang="zh-CN" altLang="en-US" sz="2400" b="1" dirty="0" smtClean="0">
                <a:solidFill>
                  <a:schemeClr val="accent6"/>
                </a:solidFill>
              </a:rPr>
              <a:t>支持的典型应用</a:t>
            </a:r>
            <a:endParaRPr lang="zh-CN" altLang="en-US" sz="2400" b="1" dirty="0">
              <a:solidFill>
                <a:schemeClr val="accent6"/>
              </a:solidFill>
            </a:endParaRPr>
          </a:p>
        </p:txBody>
      </p:sp>
      <p:sp>
        <p:nvSpPr>
          <p:cNvPr id="6" name="椭圆 5"/>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7" name="表格 6"/>
          <p:cNvGraphicFramePr>
            <a:graphicFrameLocks noGrp="1"/>
          </p:cNvGraphicFramePr>
          <p:nvPr>
            <p:extLst/>
          </p:nvPr>
        </p:nvGraphicFramePr>
        <p:xfrm>
          <a:off x="420852" y="1320104"/>
          <a:ext cx="8202448" cy="4485382"/>
        </p:xfrm>
        <a:graphic>
          <a:graphicData uri="http://schemas.openxmlformats.org/drawingml/2006/table">
            <a:tbl>
              <a:tblPr bandRow="1">
                <a:tableStyleId>{93296810-A885-4BE3-A3E7-6D5BEEA58F35}</a:tableStyleId>
              </a:tblPr>
              <a:tblGrid>
                <a:gridCol w="8202448">
                  <a:extLst>
                    <a:ext uri="{9D8B030D-6E8A-4147-A177-3AD203B41FA5}">
                      <a16:colId xmlns:a16="http://schemas.microsoft.com/office/drawing/2014/main" val="20000"/>
                    </a:ext>
                  </a:extLst>
                </a:gridCol>
              </a:tblGrid>
              <a:tr h="407762">
                <a:tc>
                  <a:txBody>
                    <a:bodyPr/>
                    <a:lstStyle/>
                    <a:p>
                      <a:r>
                        <a:rPr lang="en-US" altLang="zh-CN" sz="1800" dirty="0" smtClean="0">
                          <a:solidFill>
                            <a:schemeClr val="tx1">
                              <a:lumMod val="75000"/>
                              <a:lumOff val="25000"/>
                            </a:schemeClr>
                          </a:solidFill>
                        </a:rPr>
                        <a:t>Web</a:t>
                      </a:r>
                      <a:r>
                        <a:rPr lang="zh-CN" altLang="en-US" sz="1800" dirty="0" smtClean="0">
                          <a:solidFill>
                            <a:schemeClr val="tx1">
                              <a:lumMod val="75000"/>
                              <a:lumOff val="25000"/>
                            </a:schemeClr>
                          </a:solidFill>
                        </a:rPr>
                        <a:t>文档的分析</a:t>
                      </a:r>
                      <a:endParaRPr lang="zh-CN" altLang="en-US" dirty="0">
                        <a:solidFill>
                          <a:schemeClr val="tx1">
                            <a:lumMod val="75000"/>
                            <a:lumOff val="25000"/>
                          </a:schemeClr>
                        </a:solidFill>
                      </a:endParaRPr>
                    </a:p>
                  </a:txBody>
                  <a:tcPr anchor="ctr"/>
                </a:tc>
                <a:extLst>
                  <a:ext uri="{0D108BD9-81ED-4DB2-BD59-A6C34878D82A}">
                    <a16:rowId xmlns:a16="http://schemas.microsoft.com/office/drawing/2014/main" val="10000"/>
                  </a:ext>
                </a:extLst>
              </a:tr>
              <a:tr h="407762">
                <a:tc>
                  <a:txBody>
                    <a:bodyPr/>
                    <a:lstStyle/>
                    <a:p>
                      <a:r>
                        <a:rPr lang="en-US" altLang="zh-CN" sz="1800" dirty="0" smtClean="0">
                          <a:solidFill>
                            <a:schemeClr val="tx1">
                              <a:lumMod val="75000"/>
                              <a:lumOff val="25000"/>
                            </a:schemeClr>
                          </a:solidFill>
                        </a:rPr>
                        <a:t>Android</a:t>
                      </a:r>
                      <a:r>
                        <a:rPr lang="zh-CN" altLang="en-US" sz="1800" dirty="0" smtClean="0">
                          <a:solidFill>
                            <a:schemeClr val="tx1">
                              <a:lumMod val="75000"/>
                              <a:lumOff val="25000"/>
                            </a:schemeClr>
                          </a:solidFill>
                        </a:rPr>
                        <a:t>市场的应用安装数据的跟踪</a:t>
                      </a:r>
                      <a:endParaRPr lang="zh-CN" altLang="en-US" dirty="0">
                        <a:solidFill>
                          <a:schemeClr val="tx1">
                            <a:lumMod val="75000"/>
                            <a:lumOff val="25000"/>
                          </a:schemeClr>
                        </a:solidFill>
                      </a:endParaRPr>
                    </a:p>
                  </a:txBody>
                  <a:tcPr anchor="ctr"/>
                </a:tc>
                <a:extLst>
                  <a:ext uri="{0D108BD9-81ED-4DB2-BD59-A6C34878D82A}">
                    <a16:rowId xmlns:a16="http://schemas.microsoft.com/office/drawing/2014/main" val="10001"/>
                  </a:ext>
                </a:extLst>
              </a:tr>
              <a:tr h="407762">
                <a:tc>
                  <a:txBody>
                    <a:bodyPr/>
                    <a:lstStyle/>
                    <a:p>
                      <a:r>
                        <a:rPr lang="en-US" altLang="zh-CN" sz="1800" dirty="0" smtClean="0">
                          <a:solidFill>
                            <a:schemeClr val="tx1">
                              <a:lumMod val="75000"/>
                              <a:lumOff val="25000"/>
                            </a:schemeClr>
                          </a:solidFill>
                        </a:rPr>
                        <a:t>Google</a:t>
                      </a:r>
                      <a:r>
                        <a:rPr lang="zh-CN" altLang="en-US" sz="1800" dirty="0" smtClean="0">
                          <a:solidFill>
                            <a:schemeClr val="tx1">
                              <a:lumMod val="75000"/>
                              <a:lumOff val="25000"/>
                            </a:schemeClr>
                          </a:solidFill>
                        </a:rPr>
                        <a:t>产品的错误报告</a:t>
                      </a:r>
                      <a:endParaRPr lang="zh-CN" altLang="en-US" dirty="0">
                        <a:solidFill>
                          <a:schemeClr val="tx1">
                            <a:lumMod val="75000"/>
                            <a:lumOff val="25000"/>
                          </a:schemeClr>
                        </a:solidFill>
                      </a:endParaRPr>
                    </a:p>
                  </a:txBody>
                  <a:tcPr anchor="ctr"/>
                </a:tc>
                <a:extLst>
                  <a:ext uri="{0D108BD9-81ED-4DB2-BD59-A6C34878D82A}">
                    <a16:rowId xmlns:a16="http://schemas.microsoft.com/office/drawing/2014/main" val="10002"/>
                  </a:ext>
                </a:extLst>
              </a:tr>
              <a:tr h="407762">
                <a:tc>
                  <a:txBody>
                    <a:bodyPr/>
                    <a:lstStyle/>
                    <a:p>
                      <a:r>
                        <a:rPr lang="en-US" altLang="zh-CN" sz="1800" dirty="0" smtClean="0">
                          <a:solidFill>
                            <a:schemeClr val="tx1">
                              <a:lumMod val="75000"/>
                              <a:lumOff val="25000"/>
                            </a:schemeClr>
                          </a:solidFill>
                        </a:rPr>
                        <a:t>Google</a:t>
                      </a:r>
                      <a:r>
                        <a:rPr lang="zh-CN" altLang="en-US" sz="1800" dirty="0" smtClean="0">
                          <a:solidFill>
                            <a:schemeClr val="tx1">
                              <a:lumMod val="75000"/>
                              <a:lumOff val="25000"/>
                            </a:schemeClr>
                          </a:solidFill>
                        </a:rPr>
                        <a:t>图书的光学字符识别</a:t>
                      </a:r>
                      <a:endParaRPr lang="zh-CN" altLang="en-US" dirty="0">
                        <a:solidFill>
                          <a:schemeClr val="tx1">
                            <a:lumMod val="75000"/>
                            <a:lumOff val="25000"/>
                          </a:schemeClr>
                        </a:solidFill>
                      </a:endParaRPr>
                    </a:p>
                  </a:txBody>
                  <a:tcPr anchor="ctr"/>
                </a:tc>
                <a:extLst>
                  <a:ext uri="{0D108BD9-81ED-4DB2-BD59-A6C34878D82A}">
                    <a16:rowId xmlns:a16="http://schemas.microsoft.com/office/drawing/2014/main" val="10003"/>
                  </a:ext>
                </a:extLst>
              </a:tr>
              <a:tr h="407762">
                <a:tc>
                  <a:txBody>
                    <a:bodyPr/>
                    <a:lstStyle/>
                    <a:p>
                      <a:r>
                        <a:rPr lang="zh-CN" altLang="en-US" sz="1800" dirty="0" smtClean="0">
                          <a:solidFill>
                            <a:schemeClr val="tx1">
                              <a:lumMod val="75000"/>
                              <a:lumOff val="25000"/>
                            </a:schemeClr>
                          </a:solidFill>
                        </a:rPr>
                        <a:t>欺诈信息的分析</a:t>
                      </a:r>
                      <a:endParaRPr lang="zh-CN" altLang="en-US" dirty="0">
                        <a:solidFill>
                          <a:schemeClr val="tx1">
                            <a:lumMod val="75000"/>
                            <a:lumOff val="25000"/>
                          </a:schemeClr>
                        </a:solidFill>
                      </a:endParaRPr>
                    </a:p>
                  </a:txBody>
                  <a:tcPr anchor="ctr"/>
                </a:tc>
                <a:extLst>
                  <a:ext uri="{0D108BD9-81ED-4DB2-BD59-A6C34878D82A}">
                    <a16:rowId xmlns:a16="http://schemas.microsoft.com/office/drawing/2014/main" val="10004"/>
                  </a:ext>
                </a:extLst>
              </a:tr>
              <a:tr h="407762">
                <a:tc>
                  <a:txBody>
                    <a:bodyPr/>
                    <a:lstStyle/>
                    <a:p>
                      <a:r>
                        <a:rPr lang="en-US" altLang="zh-CN" sz="1800" dirty="0" smtClean="0">
                          <a:solidFill>
                            <a:schemeClr val="tx1">
                              <a:lumMod val="75000"/>
                              <a:lumOff val="25000"/>
                            </a:schemeClr>
                          </a:solidFill>
                        </a:rPr>
                        <a:t>Google</a:t>
                      </a:r>
                      <a:r>
                        <a:rPr lang="zh-CN" altLang="en-US" sz="1800" dirty="0" smtClean="0">
                          <a:solidFill>
                            <a:schemeClr val="tx1">
                              <a:lumMod val="75000"/>
                              <a:lumOff val="25000"/>
                            </a:schemeClr>
                          </a:solidFill>
                        </a:rPr>
                        <a:t>地图的调试</a:t>
                      </a:r>
                      <a:endParaRPr lang="zh-CN" altLang="en-US" dirty="0">
                        <a:solidFill>
                          <a:schemeClr val="tx1">
                            <a:lumMod val="75000"/>
                            <a:lumOff val="25000"/>
                          </a:schemeClr>
                        </a:solidFill>
                      </a:endParaRPr>
                    </a:p>
                  </a:txBody>
                  <a:tcPr anchor="ctr"/>
                </a:tc>
                <a:extLst>
                  <a:ext uri="{0D108BD9-81ED-4DB2-BD59-A6C34878D82A}">
                    <a16:rowId xmlns:a16="http://schemas.microsoft.com/office/drawing/2014/main" val="10005"/>
                  </a:ext>
                </a:extLst>
              </a:tr>
              <a:tr h="407762">
                <a:tc>
                  <a:txBody>
                    <a:bodyPr/>
                    <a:lstStyle/>
                    <a:p>
                      <a:r>
                        <a:rPr lang="en-US" altLang="zh-CN" sz="1800" dirty="0" smtClean="0">
                          <a:solidFill>
                            <a:schemeClr val="tx1">
                              <a:lumMod val="75000"/>
                              <a:lumOff val="25000"/>
                            </a:schemeClr>
                          </a:solidFill>
                        </a:rPr>
                        <a:t>Bigtable</a:t>
                      </a:r>
                      <a:r>
                        <a:rPr lang="zh-CN" altLang="en-US" sz="1800" dirty="0" smtClean="0">
                          <a:solidFill>
                            <a:schemeClr val="tx1">
                              <a:lumMod val="75000"/>
                              <a:lumOff val="25000"/>
                            </a:schemeClr>
                          </a:solidFill>
                        </a:rPr>
                        <a:t>实例上的</a:t>
                      </a:r>
                      <a:r>
                        <a:rPr lang="en-US" altLang="zh-CN" sz="1800" dirty="0" smtClean="0">
                          <a:solidFill>
                            <a:schemeClr val="tx1">
                              <a:lumMod val="75000"/>
                              <a:lumOff val="25000"/>
                            </a:schemeClr>
                          </a:solidFill>
                        </a:rPr>
                        <a:t>tablet</a:t>
                      </a:r>
                      <a:r>
                        <a:rPr lang="zh-CN" altLang="en-US" sz="1800" dirty="0" smtClean="0">
                          <a:solidFill>
                            <a:schemeClr val="tx1">
                              <a:lumMod val="75000"/>
                              <a:lumOff val="25000"/>
                            </a:schemeClr>
                          </a:solidFill>
                        </a:rPr>
                        <a:t>迁移</a:t>
                      </a:r>
                      <a:endParaRPr lang="zh-CN" altLang="en-US" dirty="0">
                        <a:solidFill>
                          <a:schemeClr val="tx1">
                            <a:lumMod val="75000"/>
                            <a:lumOff val="25000"/>
                          </a:schemeClr>
                        </a:solidFill>
                      </a:endParaRPr>
                    </a:p>
                  </a:txBody>
                  <a:tcPr anchor="ctr"/>
                </a:tc>
                <a:extLst>
                  <a:ext uri="{0D108BD9-81ED-4DB2-BD59-A6C34878D82A}">
                    <a16:rowId xmlns:a16="http://schemas.microsoft.com/office/drawing/2014/main" val="10006"/>
                  </a:ext>
                </a:extLst>
              </a:tr>
              <a:tr h="407762">
                <a:tc>
                  <a:txBody>
                    <a:bodyPr/>
                    <a:lstStyle/>
                    <a:p>
                      <a:r>
                        <a:rPr lang="en-US" altLang="zh-CN" sz="1800" dirty="0" smtClean="0">
                          <a:solidFill>
                            <a:schemeClr val="tx1">
                              <a:lumMod val="75000"/>
                              <a:lumOff val="25000"/>
                            </a:schemeClr>
                          </a:solidFill>
                        </a:rPr>
                        <a:t>Google</a:t>
                      </a:r>
                      <a:r>
                        <a:rPr lang="zh-CN" altLang="en-US" sz="1800" dirty="0" smtClean="0">
                          <a:solidFill>
                            <a:schemeClr val="tx1">
                              <a:lumMod val="75000"/>
                              <a:lumOff val="25000"/>
                            </a:schemeClr>
                          </a:solidFill>
                        </a:rPr>
                        <a:t>分布式构建系统的测试结果分析</a:t>
                      </a:r>
                      <a:endParaRPr lang="zh-CN" altLang="en-US" dirty="0">
                        <a:solidFill>
                          <a:schemeClr val="tx1">
                            <a:lumMod val="75000"/>
                            <a:lumOff val="25000"/>
                          </a:schemeClr>
                        </a:solidFill>
                      </a:endParaRPr>
                    </a:p>
                  </a:txBody>
                  <a:tcPr anchor="ctr"/>
                </a:tc>
                <a:extLst>
                  <a:ext uri="{0D108BD9-81ED-4DB2-BD59-A6C34878D82A}">
                    <a16:rowId xmlns:a16="http://schemas.microsoft.com/office/drawing/2014/main" val="10007"/>
                  </a:ext>
                </a:extLst>
              </a:tr>
              <a:tr h="407762">
                <a:tc>
                  <a:txBody>
                    <a:bodyPr/>
                    <a:lstStyle/>
                    <a:p>
                      <a:r>
                        <a:rPr lang="zh-CN" altLang="en-US" sz="1800" dirty="0" smtClean="0">
                          <a:solidFill>
                            <a:schemeClr val="tx1">
                              <a:lumMod val="75000"/>
                              <a:lumOff val="25000"/>
                            </a:schemeClr>
                          </a:solidFill>
                        </a:rPr>
                        <a:t>磁盘</a:t>
                      </a:r>
                      <a:r>
                        <a:rPr lang="en-US" altLang="zh-CN" sz="1800" dirty="0" smtClean="0">
                          <a:solidFill>
                            <a:schemeClr val="tx1">
                              <a:lumMod val="75000"/>
                              <a:lumOff val="25000"/>
                            </a:schemeClr>
                          </a:solidFill>
                        </a:rPr>
                        <a:t>I/O</a:t>
                      </a:r>
                      <a:r>
                        <a:rPr lang="zh-CN" altLang="en-US" sz="1800" dirty="0" smtClean="0">
                          <a:solidFill>
                            <a:schemeClr val="tx1">
                              <a:lumMod val="75000"/>
                              <a:lumOff val="25000"/>
                            </a:schemeClr>
                          </a:solidFill>
                        </a:rPr>
                        <a:t>信息的统计</a:t>
                      </a:r>
                      <a:endParaRPr lang="zh-CN" altLang="en-US" dirty="0">
                        <a:solidFill>
                          <a:schemeClr val="tx1">
                            <a:lumMod val="75000"/>
                            <a:lumOff val="25000"/>
                          </a:schemeClr>
                        </a:solidFill>
                      </a:endParaRPr>
                    </a:p>
                  </a:txBody>
                  <a:tcPr anchor="ctr"/>
                </a:tc>
                <a:extLst>
                  <a:ext uri="{0D108BD9-81ED-4DB2-BD59-A6C34878D82A}">
                    <a16:rowId xmlns:a16="http://schemas.microsoft.com/office/drawing/2014/main" val="10008"/>
                  </a:ext>
                </a:extLst>
              </a:tr>
              <a:tr h="407762">
                <a:tc>
                  <a:txBody>
                    <a:bodyPr/>
                    <a:lstStyle/>
                    <a:p>
                      <a:r>
                        <a:rPr lang="en-US" altLang="zh-CN" sz="1800" dirty="0" smtClean="0">
                          <a:solidFill>
                            <a:schemeClr val="tx1">
                              <a:lumMod val="75000"/>
                              <a:lumOff val="25000"/>
                            </a:schemeClr>
                          </a:solidFill>
                        </a:rPr>
                        <a:t>Google</a:t>
                      </a:r>
                      <a:r>
                        <a:rPr lang="zh-CN" altLang="en-US" sz="1800" dirty="0" smtClean="0">
                          <a:solidFill>
                            <a:schemeClr val="tx1">
                              <a:lumMod val="75000"/>
                              <a:lumOff val="25000"/>
                            </a:schemeClr>
                          </a:solidFill>
                        </a:rPr>
                        <a:t>数据中心上运行任务的资源监控</a:t>
                      </a:r>
                      <a:endParaRPr lang="zh-CN" altLang="en-US" dirty="0">
                        <a:solidFill>
                          <a:schemeClr val="tx1">
                            <a:lumMod val="75000"/>
                            <a:lumOff val="25000"/>
                          </a:schemeClr>
                        </a:solidFill>
                      </a:endParaRPr>
                    </a:p>
                  </a:txBody>
                  <a:tcPr anchor="ctr"/>
                </a:tc>
                <a:extLst>
                  <a:ext uri="{0D108BD9-81ED-4DB2-BD59-A6C34878D82A}">
                    <a16:rowId xmlns:a16="http://schemas.microsoft.com/office/drawing/2014/main" val="10009"/>
                  </a:ext>
                </a:extLst>
              </a:tr>
              <a:tr h="407762">
                <a:tc>
                  <a:txBody>
                    <a:bodyPr/>
                    <a:lstStyle/>
                    <a:p>
                      <a:r>
                        <a:rPr lang="en-US" altLang="zh-CN" sz="1800" dirty="0" smtClean="0">
                          <a:solidFill>
                            <a:schemeClr val="tx1">
                              <a:lumMod val="75000"/>
                              <a:lumOff val="25000"/>
                            </a:schemeClr>
                          </a:solidFill>
                        </a:rPr>
                        <a:t>Google</a:t>
                      </a:r>
                      <a:r>
                        <a:rPr lang="zh-CN" altLang="en-US" sz="1800" dirty="0" smtClean="0">
                          <a:solidFill>
                            <a:schemeClr val="tx1">
                              <a:lumMod val="75000"/>
                              <a:lumOff val="25000"/>
                            </a:schemeClr>
                          </a:solidFill>
                        </a:rPr>
                        <a:t>代码库的符号和依赖关系分析</a:t>
                      </a:r>
                      <a:endParaRPr lang="zh-CN" altLang="en-US" dirty="0">
                        <a:solidFill>
                          <a:schemeClr val="tx1">
                            <a:lumMod val="75000"/>
                            <a:lumOff val="25000"/>
                          </a:schemeClr>
                        </a:solidFill>
                      </a:endParaRPr>
                    </a:p>
                  </a:txBody>
                  <a:tcPr anchor="ctr"/>
                </a:tc>
                <a:extLst>
                  <a:ext uri="{0D108BD9-81ED-4DB2-BD59-A6C34878D82A}">
                    <a16:rowId xmlns:a16="http://schemas.microsoft.com/office/drawing/2014/main" val="10010"/>
                  </a:ext>
                </a:extLst>
              </a:tr>
            </a:tbl>
          </a:graphicData>
        </a:graphic>
      </p:graphicFrame>
      <p:sp>
        <p:nvSpPr>
          <p:cNvPr id="2" name="灯片编号占位符 1"/>
          <p:cNvSpPr>
            <a:spLocks noGrp="1"/>
          </p:cNvSpPr>
          <p:nvPr>
            <p:ph type="sldNum" sz="quarter" idx="4"/>
          </p:nvPr>
        </p:nvSpPr>
        <p:spPr/>
        <p:txBody>
          <a:bodyPr/>
          <a:lstStyle/>
          <a:p>
            <a:fld id="{CF730C6D-5BB4-4F63-9D16-9EBF769D35DB}" type="slidenum">
              <a:rPr lang="zh-CN" altLang="en-US" smtClean="0"/>
              <a:pPr/>
              <a:t>19</a:t>
            </a:fld>
            <a:endParaRPr lang="zh-CN" altLang="en-US" dirty="0"/>
          </a:p>
        </p:txBody>
      </p:sp>
    </p:spTree>
    <p:extLst>
      <p:ext uri="{BB962C8B-B14F-4D97-AF65-F5344CB8AC3E}">
        <p14:creationId xmlns:p14="http://schemas.microsoft.com/office/powerpoint/2010/main" val="27004659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srcRect l="7573" t="71" r="9183" b="6795"/>
          <a:stretch/>
        </p:blipFill>
        <p:spPr>
          <a:xfrm>
            <a:off x="-63501" y="0"/>
            <a:ext cx="9232901" cy="6858000"/>
          </a:xfrm>
          <a:prstGeom prst="rect">
            <a:avLst/>
          </a:prstGeom>
        </p:spPr>
      </p:pic>
      <p:sp>
        <p:nvSpPr>
          <p:cNvPr id="11" name="矩形 10"/>
          <p:cNvSpPr/>
          <p:nvPr/>
        </p:nvSpPr>
        <p:spPr>
          <a:xfrm>
            <a:off x="-63501" y="4325257"/>
            <a:ext cx="9232901" cy="2531343"/>
          </a:xfrm>
          <a:prstGeom prst="rect">
            <a:avLst/>
          </a:prstGeom>
          <a:gradFill flip="none" rotWithShape="1">
            <a:gsLst>
              <a:gs pos="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54673" y="5590928"/>
            <a:ext cx="7834654" cy="1015663"/>
          </a:xfrm>
          <a:prstGeom prst="rect">
            <a:avLst/>
          </a:prstGeom>
        </p:spPr>
        <p:txBody>
          <a:bodyPr wrap="square">
            <a:spAutoFit/>
          </a:bodyPr>
          <a:lstStyle/>
          <a:p>
            <a:pPr algn="ctr">
              <a:lnSpc>
                <a:spcPct val="150000"/>
              </a:lnSpc>
            </a:pPr>
            <a:r>
              <a:rPr lang="zh-CN" altLang="en-US" sz="2000" dirty="0">
                <a:solidFill>
                  <a:schemeClr val="bg1"/>
                </a:solidFill>
              </a:rPr>
              <a:t>在我们看来很简单的一次搜索实际上涉及了众多</a:t>
            </a:r>
            <a:r>
              <a:rPr lang="en-US" altLang="zh-CN" sz="2000" dirty="0">
                <a:solidFill>
                  <a:schemeClr val="bg1"/>
                </a:solidFill>
              </a:rPr>
              <a:t>Google</a:t>
            </a:r>
            <a:r>
              <a:rPr lang="zh-CN" altLang="en-US" sz="2000" dirty="0">
                <a:solidFill>
                  <a:schemeClr val="bg1"/>
                </a:solidFill>
              </a:rPr>
              <a:t>后台子系统，这些子系统的运行状态都需要进行监控 </a:t>
            </a:r>
          </a:p>
        </p:txBody>
      </p:sp>
      <p:sp>
        <p:nvSpPr>
          <p:cNvPr id="12" name="矩形 11"/>
          <p:cNvSpPr/>
          <p:nvPr/>
        </p:nvSpPr>
        <p:spPr>
          <a:xfrm>
            <a:off x="-25401" y="0"/>
            <a:ext cx="9194801" cy="3035300"/>
          </a:xfrm>
          <a:prstGeom prst="rect">
            <a:avLst/>
          </a:prstGeom>
          <a:gradFill flip="none" rotWithShape="1">
            <a:gsLst>
              <a:gs pos="0">
                <a:schemeClr val="tx1">
                  <a:alpha val="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25197" y="1029842"/>
            <a:ext cx="8617404" cy="1538883"/>
          </a:xfrm>
          <a:prstGeom prst="rect">
            <a:avLst/>
          </a:prstGeom>
        </p:spPr>
        <p:txBody>
          <a:bodyPr wrap="square">
            <a:spAutoFit/>
          </a:bodyPr>
          <a:lstStyle/>
          <a:p>
            <a:pPr algn="ctr"/>
            <a:r>
              <a:rPr lang="zh-CN" altLang="en-US" sz="2800" dirty="0">
                <a:solidFill>
                  <a:schemeClr val="bg1"/>
                </a:solidFill>
              </a:rPr>
              <a:t>用户的平均每一次前台搜索会导致</a:t>
            </a:r>
            <a:r>
              <a:rPr lang="en-US" altLang="zh-CN" sz="2800" dirty="0">
                <a:solidFill>
                  <a:schemeClr val="bg1"/>
                </a:solidFill>
              </a:rPr>
              <a:t>Google</a:t>
            </a:r>
            <a:r>
              <a:rPr lang="zh-CN" altLang="en-US" sz="2800" dirty="0">
                <a:solidFill>
                  <a:schemeClr val="bg1"/>
                </a:solidFill>
              </a:rPr>
              <a:t>的后台发生</a:t>
            </a:r>
            <a:r>
              <a:rPr lang="en-US" altLang="zh-CN" sz="6600" b="1" dirty="0" smtClean="0">
                <a:solidFill>
                  <a:schemeClr val="accent4"/>
                </a:solidFill>
              </a:rPr>
              <a:t>1011</a:t>
            </a:r>
            <a:r>
              <a:rPr lang="zh-CN" altLang="en-US" sz="2800" dirty="0" smtClean="0">
                <a:solidFill>
                  <a:schemeClr val="bg1"/>
                </a:solidFill>
              </a:rPr>
              <a:t>次</a:t>
            </a:r>
            <a:r>
              <a:rPr lang="zh-CN" altLang="en-US" sz="2800" dirty="0">
                <a:solidFill>
                  <a:schemeClr val="bg1"/>
                </a:solidFill>
              </a:rPr>
              <a:t>的</a:t>
            </a:r>
            <a:r>
              <a:rPr lang="zh-CN" altLang="en-US" sz="2800" dirty="0" smtClean="0">
                <a:solidFill>
                  <a:schemeClr val="bg1"/>
                </a:solidFill>
              </a:rPr>
              <a:t>处理</a:t>
            </a:r>
            <a:endParaRPr lang="zh-CN" altLang="en-US" sz="2800" dirty="0">
              <a:solidFill>
                <a:schemeClr val="bg1"/>
              </a:solidFill>
            </a:endParaRPr>
          </a:p>
        </p:txBody>
      </p:sp>
    </p:spTree>
    <p:extLst>
      <p:ext uri="{BB962C8B-B14F-4D97-AF65-F5344CB8AC3E}">
        <p14:creationId xmlns:p14="http://schemas.microsoft.com/office/powerpoint/2010/main" val="19741973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638425" y="4113918"/>
            <a:ext cx="5829300" cy="1191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638425" y="2423701"/>
            <a:ext cx="5829300" cy="1191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20</a:t>
            </a:fld>
            <a:endParaRPr lang="zh-CN" altLang="en-US" dirty="0"/>
          </a:p>
        </p:txBody>
      </p:sp>
      <p:sp>
        <p:nvSpPr>
          <p:cNvPr id="9" name="文本框 8"/>
          <p:cNvSpPr txBox="1"/>
          <p:nvPr/>
        </p:nvSpPr>
        <p:spPr>
          <a:xfrm>
            <a:off x="399253" y="811034"/>
            <a:ext cx="2646878" cy="461665"/>
          </a:xfrm>
          <a:prstGeom prst="rect">
            <a:avLst/>
          </a:prstGeom>
          <a:noFill/>
        </p:spPr>
        <p:txBody>
          <a:bodyPr wrap="none" rtlCol="0">
            <a:spAutoFit/>
          </a:bodyPr>
          <a:lstStyle/>
          <a:p>
            <a:r>
              <a:rPr lang="zh-CN" altLang="en-US" sz="2400" b="1" dirty="0">
                <a:solidFill>
                  <a:schemeClr val="accent6"/>
                </a:solidFill>
              </a:rPr>
              <a:t>两方面的技术支撑</a:t>
            </a:r>
          </a:p>
        </p:txBody>
      </p:sp>
      <p:sp>
        <p:nvSpPr>
          <p:cNvPr id="10" name="椭圆 9"/>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420852" y="2086230"/>
            <a:ext cx="2031325" cy="32194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31220" y="3153798"/>
            <a:ext cx="1210588" cy="1015663"/>
          </a:xfrm>
          <a:prstGeom prst="rect">
            <a:avLst/>
          </a:prstGeom>
        </p:spPr>
        <p:txBody>
          <a:bodyPr wrap="none">
            <a:spAutoFit/>
          </a:bodyPr>
          <a:lstStyle/>
          <a:p>
            <a:pPr>
              <a:lnSpc>
                <a:spcPct val="150000"/>
              </a:lnSpc>
            </a:pPr>
            <a:r>
              <a:rPr lang="zh-CN" altLang="en-US" sz="2000" dirty="0">
                <a:solidFill>
                  <a:schemeClr val="bg1"/>
                </a:solidFill>
              </a:rPr>
              <a:t>两方面</a:t>
            </a:r>
            <a:r>
              <a:rPr lang="zh-CN" altLang="en-US" sz="2000" dirty="0" smtClean="0">
                <a:solidFill>
                  <a:schemeClr val="bg1"/>
                </a:solidFill>
              </a:rPr>
              <a:t>的</a:t>
            </a:r>
            <a:endParaRPr lang="en-US" altLang="zh-CN" sz="2000" dirty="0" smtClean="0">
              <a:solidFill>
                <a:schemeClr val="bg1"/>
              </a:solidFill>
            </a:endParaRPr>
          </a:p>
          <a:p>
            <a:pPr>
              <a:lnSpc>
                <a:spcPct val="150000"/>
              </a:lnSpc>
            </a:pPr>
            <a:r>
              <a:rPr lang="zh-CN" altLang="en-US" sz="2000" dirty="0" smtClean="0">
                <a:solidFill>
                  <a:schemeClr val="bg1"/>
                </a:solidFill>
              </a:rPr>
              <a:t>技术</a:t>
            </a:r>
            <a:r>
              <a:rPr lang="zh-CN" altLang="en-US" sz="2000" dirty="0">
                <a:solidFill>
                  <a:schemeClr val="bg1"/>
                </a:solidFill>
              </a:rPr>
              <a:t>支撑</a:t>
            </a:r>
          </a:p>
        </p:txBody>
      </p:sp>
      <p:sp>
        <p:nvSpPr>
          <p:cNvPr id="12" name="矩形 11"/>
          <p:cNvSpPr/>
          <p:nvPr/>
        </p:nvSpPr>
        <p:spPr>
          <a:xfrm>
            <a:off x="2638425" y="2086230"/>
            <a:ext cx="5829300" cy="674943"/>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776403" y="2239035"/>
            <a:ext cx="3005951" cy="400110"/>
          </a:xfrm>
          <a:prstGeom prst="rect">
            <a:avLst/>
          </a:prstGeom>
        </p:spPr>
        <p:txBody>
          <a:bodyPr wrap="none">
            <a:spAutoFit/>
          </a:bodyPr>
          <a:lstStyle/>
          <a:p>
            <a:r>
              <a:rPr lang="zh-CN" altLang="en-US" sz="2000" b="1" dirty="0" smtClean="0">
                <a:solidFill>
                  <a:schemeClr val="bg1"/>
                </a:solidFill>
              </a:rPr>
              <a:t>一方面：统一</a:t>
            </a:r>
            <a:r>
              <a:rPr lang="zh-CN" altLang="en-US" sz="2000" b="1" dirty="0">
                <a:solidFill>
                  <a:schemeClr val="bg1"/>
                </a:solidFill>
              </a:rPr>
              <a:t>的存储平台</a:t>
            </a:r>
          </a:p>
        </p:txBody>
      </p:sp>
      <p:sp>
        <p:nvSpPr>
          <p:cNvPr id="14" name="矩形 13"/>
          <p:cNvSpPr/>
          <p:nvPr/>
        </p:nvSpPr>
        <p:spPr>
          <a:xfrm>
            <a:off x="2638425" y="3749015"/>
            <a:ext cx="5829300" cy="674943"/>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776403" y="3901820"/>
            <a:ext cx="3775393" cy="400110"/>
          </a:xfrm>
          <a:prstGeom prst="rect">
            <a:avLst/>
          </a:prstGeom>
        </p:spPr>
        <p:txBody>
          <a:bodyPr wrap="none">
            <a:spAutoFit/>
          </a:bodyPr>
          <a:lstStyle/>
          <a:p>
            <a:r>
              <a:rPr lang="zh-CN" altLang="en-US" sz="2000" b="1" dirty="0">
                <a:solidFill>
                  <a:schemeClr val="bg1"/>
                </a:solidFill>
              </a:rPr>
              <a:t>另一方面：统一的数据存储格式</a:t>
            </a:r>
          </a:p>
        </p:txBody>
      </p:sp>
      <p:sp>
        <p:nvSpPr>
          <p:cNvPr id="16" name="矩形 15"/>
          <p:cNvSpPr/>
          <p:nvPr/>
        </p:nvSpPr>
        <p:spPr>
          <a:xfrm>
            <a:off x="2680562" y="2692133"/>
            <a:ext cx="5904399" cy="923330"/>
          </a:xfrm>
          <a:prstGeom prst="rect">
            <a:avLst/>
          </a:prstGeom>
        </p:spPr>
        <p:txBody>
          <a:bodyPr wrap="square">
            <a:spAutoFit/>
          </a:bodyPr>
          <a:lstStyle/>
          <a:p>
            <a:pPr>
              <a:lnSpc>
                <a:spcPct val="150000"/>
              </a:lnSpc>
            </a:pPr>
            <a:r>
              <a:rPr lang="zh-CN" altLang="en-US" dirty="0">
                <a:solidFill>
                  <a:schemeClr val="tx1">
                    <a:lumMod val="75000"/>
                    <a:lumOff val="25000"/>
                  </a:schemeClr>
                </a:solidFill>
              </a:rPr>
              <a:t>实现高效的数据存储，</a:t>
            </a:r>
            <a:r>
              <a:rPr lang="en-US" altLang="zh-CN" dirty="0">
                <a:solidFill>
                  <a:schemeClr val="tx1">
                    <a:lumMod val="75000"/>
                    <a:lumOff val="25000"/>
                  </a:schemeClr>
                </a:solidFill>
              </a:rPr>
              <a:t>Dremel</a:t>
            </a:r>
            <a:r>
              <a:rPr lang="zh-CN" altLang="en-US" dirty="0">
                <a:solidFill>
                  <a:schemeClr val="tx1">
                    <a:lumMod val="75000"/>
                    <a:lumOff val="25000"/>
                  </a:schemeClr>
                </a:solidFill>
              </a:rPr>
              <a:t>使用的底层数据存储平台是</a:t>
            </a:r>
            <a:r>
              <a:rPr lang="en-US" altLang="zh-CN" dirty="0">
                <a:solidFill>
                  <a:schemeClr val="tx1">
                    <a:lumMod val="75000"/>
                    <a:lumOff val="25000"/>
                  </a:schemeClr>
                </a:solidFill>
              </a:rPr>
              <a:t>GFS</a:t>
            </a:r>
            <a:endParaRPr lang="zh-CN" altLang="en-US" dirty="0">
              <a:solidFill>
                <a:schemeClr val="tx1">
                  <a:lumMod val="75000"/>
                  <a:lumOff val="25000"/>
                </a:schemeClr>
              </a:solidFill>
            </a:endParaRPr>
          </a:p>
        </p:txBody>
      </p:sp>
      <p:sp>
        <p:nvSpPr>
          <p:cNvPr id="17" name="矩形 16"/>
          <p:cNvSpPr/>
          <p:nvPr/>
        </p:nvSpPr>
        <p:spPr>
          <a:xfrm>
            <a:off x="2764198" y="4365269"/>
            <a:ext cx="5141095" cy="458908"/>
          </a:xfrm>
          <a:prstGeom prst="rect">
            <a:avLst/>
          </a:prstGeom>
        </p:spPr>
        <p:txBody>
          <a:bodyPr wrap="square">
            <a:spAutoFit/>
          </a:bodyPr>
          <a:lstStyle/>
          <a:p>
            <a:pPr>
              <a:lnSpc>
                <a:spcPct val="150000"/>
              </a:lnSpc>
            </a:pPr>
            <a:r>
              <a:rPr lang="zh-CN" altLang="en-US" dirty="0">
                <a:solidFill>
                  <a:schemeClr val="tx1">
                    <a:lumMod val="75000"/>
                    <a:lumOff val="25000"/>
                  </a:schemeClr>
                </a:solidFill>
              </a:rPr>
              <a:t>存储的数据才可以被不同的平台所使用</a:t>
            </a:r>
          </a:p>
        </p:txBody>
      </p:sp>
      <p:sp>
        <p:nvSpPr>
          <p:cNvPr id="20" name="矩形 19"/>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21" name="椭圆 20"/>
          <p:cNvSpPr/>
          <p:nvPr/>
        </p:nvSpPr>
        <p:spPr>
          <a:xfrm>
            <a:off x="732873" y="2957988"/>
            <a:ext cx="1407281" cy="1407281"/>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15991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21</a:t>
            </a:fld>
            <a:endParaRPr lang="zh-CN" altLang="en-US" dirty="0"/>
          </a:p>
        </p:txBody>
      </p:sp>
      <p:sp>
        <p:nvSpPr>
          <p:cNvPr id="10" name="矩形 9"/>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12" name="文本框 11"/>
          <p:cNvSpPr txBox="1"/>
          <p:nvPr/>
        </p:nvSpPr>
        <p:spPr>
          <a:xfrm>
            <a:off x="399253" y="811034"/>
            <a:ext cx="3570208" cy="461665"/>
          </a:xfrm>
          <a:prstGeom prst="rect">
            <a:avLst/>
          </a:prstGeom>
          <a:noFill/>
        </p:spPr>
        <p:txBody>
          <a:bodyPr wrap="none" rtlCol="0">
            <a:spAutoFit/>
          </a:bodyPr>
          <a:lstStyle/>
          <a:p>
            <a:r>
              <a:rPr lang="zh-CN" altLang="en-US" sz="2400" b="1" dirty="0">
                <a:solidFill>
                  <a:schemeClr val="accent6"/>
                </a:solidFill>
              </a:rPr>
              <a:t>面向记录和面向列的存储</a:t>
            </a:r>
          </a:p>
        </p:txBody>
      </p:sp>
      <p:sp>
        <p:nvSpPr>
          <p:cNvPr id="13" name="椭圆 12"/>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4" name="图片 13"/>
          <p:cNvPicPr>
            <a:picLocks noChangeAspect="1"/>
          </p:cNvPicPr>
          <p:nvPr/>
        </p:nvPicPr>
        <p:blipFill>
          <a:blip r:embed="rId3"/>
          <a:stretch>
            <a:fillRect/>
          </a:stretch>
        </p:blipFill>
        <p:spPr>
          <a:xfrm>
            <a:off x="376238" y="2448196"/>
            <a:ext cx="6007234" cy="2964609"/>
          </a:xfrm>
          <a:prstGeom prst="rect">
            <a:avLst/>
          </a:prstGeom>
          <a:effectLst>
            <a:innerShdw blurRad="114300">
              <a:prstClr val="black"/>
            </a:innerShdw>
          </a:effectLst>
        </p:spPr>
      </p:pic>
      <p:sp>
        <p:nvSpPr>
          <p:cNvPr id="16" name="矩形 15"/>
          <p:cNvSpPr/>
          <p:nvPr/>
        </p:nvSpPr>
        <p:spPr>
          <a:xfrm>
            <a:off x="399253" y="1419005"/>
            <a:ext cx="7751598" cy="369332"/>
          </a:xfrm>
          <a:prstGeom prst="rect">
            <a:avLst/>
          </a:prstGeom>
        </p:spPr>
        <p:txBody>
          <a:bodyPr wrap="square">
            <a:spAutoFit/>
          </a:bodyPr>
          <a:lstStyle/>
          <a:p>
            <a:r>
              <a:rPr lang="en-US" altLang="zh-CN" dirty="0">
                <a:solidFill>
                  <a:schemeClr val="tx1">
                    <a:lumMod val="75000"/>
                    <a:lumOff val="25000"/>
                  </a:schemeClr>
                </a:solidFill>
              </a:rPr>
              <a:t>Google</a:t>
            </a:r>
            <a:r>
              <a:rPr lang="zh-CN" altLang="en-US" dirty="0">
                <a:solidFill>
                  <a:schemeClr val="tx1">
                    <a:lumMod val="75000"/>
                    <a:lumOff val="25000"/>
                  </a:schemeClr>
                </a:solidFill>
              </a:rPr>
              <a:t>的</a:t>
            </a:r>
            <a:r>
              <a:rPr lang="en-US" altLang="zh-CN" dirty="0">
                <a:solidFill>
                  <a:schemeClr val="tx1">
                    <a:lumMod val="75000"/>
                    <a:lumOff val="25000"/>
                  </a:schemeClr>
                </a:solidFill>
              </a:rPr>
              <a:t>Dremel</a:t>
            </a:r>
            <a:r>
              <a:rPr lang="zh-CN" altLang="en-US" dirty="0">
                <a:solidFill>
                  <a:schemeClr val="tx1">
                    <a:lumMod val="75000"/>
                    <a:lumOff val="25000"/>
                  </a:schemeClr>
                </a:solidFill>
              </a:rPr>
              <a:t>是第一个在嵌套数据模型基础上实现列存储的系统。</a:t>
            </a:r>
          </a:p>
        </p:txBody>
      </p:sp>
      <p:sp>
        <p:nvSpPr>
          <p:cNvPr id="15" name="矩形 14"/>
          <p:cNvSpPr/>
          <p:nvPr/>
        </p:nvSpPr>
        <p:spPr>
          <a:xfrm>
            <a:off x="6524625" y="2774197"/>
            <a:ext cx="2286000" cy="1139735"/>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524625" y="4280353"/>
            <a:ext cx="2286000" cy="1132452"/>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524625" y="4451667"/>
            <a:ext cx="2286000" cy="874407"/>
          </a:xfrm>
          <a:prstGeom prst="rect">
            <a:avLst/>
          </a:prstGeom>
        </p:spPr>
        <p:txBody>
          <a:bodyPr wrap="square">
            <a:spAutoFit/>
          </a:bodyPr>
          <a:lstStyle/>
          <a:p>
            <a:pPr>
              <a:lnSpc>
                <a:spcPct val="150000"/>
              </a:lnSpc>
            </a:pPr>
            <a:r>
              <a:rPr lang="zh-CN" altLang="en-US" dirty="0" smtClean="0">
                <a:solidFill>
                  <a:schemeClr val="tx1">
                    <a:lumMod val="75000"/>
                    <a:lumOff val="25000"/>
                  </a:schemeClr>
                </a:solidFill>
              </a:rPr>
              <a:t>列</a:t>
            </a:r>
            <a:r>
              <a:rPr lang="zh-CN" altLang="en-US" dirty="0">
                <a:solidFill>
                  <a:schemeClr val="tx1">
                    <a:lumMod val="75000"/>
                    <a:lumOff val="25000"/>
                  </a:schemeClr>
                </a:solidFill>
              </a:rPr>
              <a:t>存储更利于数据的压缩</a:t>
            </a:r>
          </a:p>
        </p:txBody>
      </p:sp>
      <p:sp>
        <p:nvSpPr>
          <p:cNvPr id="18" name="矩形 17"/>
          <p:cNvSpPr/>
          <p:nvPr/>
        </p:nvSpPr>
        <p:spPr>
          <a:xfrm>
            <a:off x="6524625" y="2859854"/>
            <a:ext cx="2286000" cy="874407"/>
          </a:xfrm>
          <a:prstGeom prst="rect">
            <a:avLst/>
          </a:prstGeom>
        </p:spPr>
        <p:txBody>
          <a:bodyPr wrap="square">
            <a:spAutoFit/>
          </a:bodyPr>
          <a:lstStyle/>
          <a:p>
            <a:pPr>
              <a:lnSpc>
                <a:spcPct val="150000"/>
              </a:lnSpc>
            </a:pPr>
            <a:r>
              <a:rPr lang="zh-CN" altLang="en-US" dirty="0">
                <a:solidFill>
                  <a:schemeClr val="tx1">
                    <a:lumMod val="75000"/>
                    <a:lumOff val="25000"/>
                  </a:schemeClr>
                </a:solidFill>
              </a:rPr>
              <a:t>处理时只需要使用涉及的列数据</a:t>
            </a:r>
          </a:p>
        </p:txBody>
      </p:sp>
      <p:sp>
        <p:nvSpPr>
          <p:cNvPr id="19" name="矩形 18"/>
          <p:cNvSpPr/>
          <p:nvPr/>
        </p:nvSpPr>
        <p:spPr>
          <a:xfrm>
            <a:off x="6524625" y="2444285"/>
            <a:ext cx="2286000" cy="41556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524625" y="3999589"/>
            <a:ext cx="2286000" cy="4520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524625" y="2379787"/>
            <a:ext cx="2286000" cy="458908"/>
          </a:xfrm>
          <a:prstGeom prst="rect">
            <a:avLst/>
          </a:prstGeom>
        </p:spPr>
        <p:txBody>
          <a:bodyPr wrap="square">
            <a:spAutoFit/>
          </a:bodyPr>
          <a:lstStyle/>
          <a:p>
            <a:pPr>
              <a:lnSpc>
                <a:spcPct val="150000"/>
              </a:lnSpc>
            </a:pPr>
            <a:r>
              <a:rPr lang="zh-CN" altLang="en-US" b="1" dirty="0" smtClean="0">
                <a:solidFill>
                  <a:schemeClr val="bg1">
                    <a:lumMod val="95000"/>
                  </a:schemeClr>
                </a:solidFill>
              </a:rPr>
              <a:t>好处一：</a:t>
            </a:r>
            <a:endParaRPr lang="zh-CN" altLang="en-US" b="1" dirty="0">
              <a:solidFill>
                <a:schemeClr val="bg1">
                  <a:lumMod val="95000"/>
                </a:schemeClr>
              </a:solidFill>
            </a:endParaRPr>
          </a:p>
        </p:txBody>
      </p:sp>
      <p:sp>
        <p:nvSpPr>
          <p:cNvPr id="25" name="矩形 24"/>
          <p:cNvSpPr/>
          <p:nvPr/>
        </p:nvSpPr>
        <p:spPr>
          <a:xfrm>
            <a:off x="6524625" y="3990933"/>
            <a:ext cx="2286000" cy="458908"/>
          </a:xfrm>
          <a:prstGeom prst="rect">
            <a:avLst/>
          </a:prstGeom>
        </p:spPr>
        <p:txBody>
          <a:bodyPr wrap="square">
            <a:spAutoFit/>
          </a:bodyPr>
          <a:lstStyle/>
          <a:p>
            <a:pPr>
              <a:lnSpc>
                <a:spcPct val="150000"/>
              </a:lnSpc>
            </a:pPr>
            <a:r>
              <a:rPr lang="zh-CN" altLang="en-US" b="1" dirty="0" smtClean="0">
                <a:solidFill>
                  <a:schemeClr val="bg1">
                    <a:lumMod val="95000"/>
                  </a:schemeClr>
                </a:solidFill>
              </a:rPr>
              <a:t>好处二：</a:t>
            </a:r>
            <a:endParaRPr lang="zh-CN" altLang="en-US" b="1" dirty="0">
              <a:solidFill>
                <a:schemeClr val="bg1">
                  <a:lumMod val="95000"/>
                </a:schemeClr>
              </a:solidFill>
            </a:endParaRPr>
          </a:p>
        </p:txBody>
      </p:sp>
    </p:spTree>
    <p:extLst>
      <p:ext uri="{BB962C8B-B14F-4D97-AF65-F5344CB8AC3E}">
        <p14:creationId xmlns:p14="http://schemas.microsoft.com/office/powerpoint/2010/main" val="1069073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5588000" y="4912198"/>
            <a:ext cx="2362200" cy="321908"/>
          </a:xfrm>
          <a:prstGeom prst="rect">
            <a:avLst/>
          </a:prstGeom>
          <a:solidFill>
            <a:srgbClr val="4B7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82045" y="5236621"/>
            <a:ext cx="2129630" cy="321908"/>
          </a:xfrm>
          <a:prstGeom prst="rect">
            <a:avLst/>
          </a:prstGeom>
          <a:solidFill>
            <a:srgbClr val="4B7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51200" y="4912198"/>
            <a:ext cx="2120900" cy="321908"/>
          </a:xfrm>
          <a:prstGeom prst="rect">
            <a:avLst/>
          </a:prstGeom>
          <a:solidFill>
            <a:srgbClr val="4B7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22</a:t>
            </a:fld>
            <a:endParaRPr lang="zh-CN" altLang="en-US" dirty="0"/>
          </a:p>
        </p:txBody>
      </p:sp>
      <p:grpSp>
        <p:nvGrpSpPr>
          <p:cNvPr id="15" name="组合 14"/>
          <p:cNvGrpSpPr/>
          <p:nvPr/>
        </p:nvGrpSpPr>
        <p:grpSpPr>
          <a:xfrm>
            <a:off x="482045" y="1440117"/>
            <a:ext cx="8107680" cy="1402080"/>
            <a:chOff x="482045" y="1440117"/>
            <a:chExt cx="8107680" cy="1402080"/>
          </a:xfrm>
        </p:grpSpPr>
        <p:sp>
          <p:nvSpPr>
            <p:cNvPr id="4" name="矩形 3"/>
            <p:cNvSpPr/>
            <p:nvPr/>
          </p:nvSpPr>
          <p:spPr>
            <a:xfrm>
              <a:off x="482045" y="1440117"/>
              <a:ext cx="8107680" cy="1402080"/>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对象 6"/>
            <p:cNvGraphicFramePr>
              <a:graphicFrameLocks noChangeAspect="1"/>
            </p:cNvGraphicFramePr>
            <p:nvPr>
              <p:extLst/>
            </p:nvPr>
          </p:nvGraphicFramePr>
          <p:xfrm>
            <a:off x="1028072" y="1665505"/>
            <a:ext cx="7259138" cy="986296"/>
          </p:xfrm>
          <a:graphic>
            <a:graphicData uri="http://schemas.openxmlformats.org/presentationml/2006/ole">
              <mc:AlternateContent xmlns:mc="http://schemas.openxmlformats.org/markup-compatibility/2006">
                <mc:Choice xmlns:v="urn:schemas-microsoft-com:vml" Requires="v">
                  <p:oleObj spid="_x0000_s1175" r:id="rId4" imgW="1752600" imgH="241300" progId="">
                    <p:embed/>
                  </p:oleObj>
                </mc:Choice>
                <mc:Fallback>
                  <p:oleObj r:id="rId4" imgW="1752600" imgH="241300" progId="">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072" y="1665505"/>
                          <a:ext cx="7259138" cy="986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 name="矩形 7"/>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9" name="文本框 8"/>
          <p:cNvSpPr txBox="1"/>
          <p:nvPr/>
        </p:nvSpPr>
        <p:spPr>
          <a:xfrm>
            <a:off x="399253" y="811034"/>
            <a:ext cx="3262432" cy="461665"/>
          </a:xfrm>
          <a:prstGeom prst="rect">
            <a:avLst/>
          </a:prstGeom>
          <a:noFill/>
        </p:spPr>
        <p:txBody>
          <a:bodyPr wrap="none" rtlCol="0">
            <a:spAutoFit/>
          </a:bodyPr>
          <a:lstStyle/>
          <a:p>
            <a:r>
              <a:rPr lang="zh-CN" altLang="en-US" sz="2400" b="1" dirty="0">
                <a:solidFill>
                  <a:schemeClr val="accent6"/>
                </a:solidFill>
              </a:rPr>
              <a:t>嵌套模型的形式化定义</a:t>
            </a:r>
          </a:p>
        </p:txBody>
      </p:sp>
      <p:sp>
        <p:nvSpPr>
          <p:cNvPr id="10" name="椭圆 9"/>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82046" y="3107243"/>
            <a:ext cx="2942152" cy="369332"/>
          </a:xfrm>
          <a:prstGeom prst="rect">
            <a:avLst/>
          </a:prstGeom>
          <a:solidFill>
            <a:schemeClr val="tx1">
              <a:lumMod val="75000"/>
              <a:lumOff val="25000"/>
            </a:schemeClr>
          </a:solidFill>
        </p:spPr>
        <p:txBody>
          <a:bodyPr wrap="none">
            <a:spAutoFit/>
          </a:bodyPr>
          <a:lstStyle/>
          <a:p>
            <a:r>
              <a:rPr lang="zh-CN" altLang="en-US" dirty="0">
                <a:solidFill>
                  <a:schemeClr val="bg1"/>
                </a:solidFill>
              </a:rPr>
              <a:t>原子类型（</a:t>
            </a:r>
            <a:r>
              <a:rPr lang="en-US" altLang="zh-CN" dirty="0">
                <a:solidFill>
                  <a:schemeClr val="bg1"/>
                </a:solidFill>
              </a:rPr>
              <a:t>Atomic Type</a:t>
            </a:r>
            <a:r>
              <a:rPr lang="zh-CN" altLang="en-US" dirty="0">
                <a:solidFill>
                  <a:schemeClr val="bg1"/>
                </a:solidFill>
              </a:rPr>
              <a:t>）</a:t>
            </a:r>
          </a:p>
        </p:txBody>
      </p:sp>
      <p:sp>
        <p:nvSpPr>
          <p:cNvPr id="11" name="矩形 10"/>
          <p:cNvSpPr/>
          <p:nvPr/>
        </p:nvSpPr>
        <p:spPr>
          <a:xfrm>
            <a:off x="395288" y="3476575"/>
            <a:ext cx="6916470" cy="369332"/>
          </a:xfrm>
          <a:prstGeom prst="rect">
            <a:avLst/>
          </a:prstGeom>
        </p:spPr>
        <p:txBody>
          <a:bodyPr wrap="square">
            <a:spAutoFit/>
          </a:bodyPr>
          <a:lstStyle/>
          <a:p>
            <a:r>
              <a:rPr lang="zh-CN" altLang="en-US" dirty="0">
                <a:solidFill>
                  <a:schemeClr val="tx1">
                    <a:lumMod val="75000"/>
                    <a:lumOff val="25000"/>
                  </a:schemeClr>
                </a:solidFill>
              </a:rPr>
              <a:t>原子类型允许的取值类型包括整型、浮点型、字符串等</a:t>
            </a:r>
          </a:p>
        </p:txBody>
      </p:sp>
      <p:sp>
        <p:nvSpPr>
          <p:cNvPr id="12" name="矩形 11"/>
          <p:cNvSpPr/>
          <p:nvPr/>
        </p:nvSpPr>
        <p:spPr>
          <a:xfrm>
            <a:off x="482046" y="3884546"/>
            <a:ext cx="2929072" cy="369332"/>
          </a:xfrm>
          <a:prstGeom prst="rect">
            <a:avLst/>
          </a:prstGeom>
          <a:solidFill>
            <a:schemeClr val="tx1">
              <a:lumMod val="75000"/>
              <a:lumOff val="25000"/>
            </a:schemeClr>
          </a:solidFill>
        </p:spPr>
        <p:txBody>
          <a:bodyPr wrap="none">
            <a:spAutoFit/>
          </a:bodyPr>
          <a:lstStyle/>
          <a:p>
            <a:r>
              <a:rPr lang="zh-CN" altLang="en-US" dirty="0">
                <a:solidFill>
                  <a:schemeClr val="bg1"/>
                </a:solidFill>
              </a:rPr>
              <a:t>记录类型（</a:t>
            </a:r>
            <a:r>
              <a:rPr lang="en-US" altLang="zh-CN" dirty="0">
                <a:solidFill>
                  <a:schemeClr val="bg1"/>
                </a:solidFill>
              </a:rPr>
              <a:t>Record Type</a:t>
            </a:r>
            <a:r>
              <a:rPr lang="zh-CN" altLang="en-US" dirty="0">
                <a:solidFill>
                  <a:schemeClr val="bg1"/>
                </a:solidFill>
              </a:rPr>
              <a:t>）</a:t>
            </a:r>
          </a:p>
        </p:txBody>
      </p:sp>
      <p:sp>
        <p:nvSpPr>
          <p:cNvPr id="13" name="矩形 12"/>
          <p:cNvSpPr/>
          <p:nvPr/>
        </p:nvSpPr>
        <p:spPr>
          <a:xfrm>
            <a:off x="395288" y="4292517"/>
            <a:ext cx="2954655" cy="369332"/>
          </a:xfrm>
          <a:prstGeom prst="rect">
            <a:avLst/>
          </a:prstGeom>
        </p:spPr>
        <p:txBody>
          <a:bodyPr wrap="none">
            <a:spAutoFit/>
          </a:bodyPr>
          <a:lstStyle/>
          <a:p>
            <a:r>
              <a:rPr lang="zh-CN" altLang="en-US" dirty="0">
                <a:solidFill>
                  <a:schemeClr val="tx1">
                    <a:lumMod val="75000"/>
                    <a:lumOff val="25000"/>
                  </a:schemeClr>
                </a:solidFill>
              </a:rPr>
              <a:t>记录类型则可以包含多个域</a:t>
            </a:r>
          </a:p>
        </p:txBody>
      </p:sp>
      <p:sp>
        <p:nvSpPr>
          <p:cNvPr id="14" name="矩形 13"/>
          <p:cNvSpPr/>
          <p:nvPr/>
        </p:nvSpPr>
        <p:spPr>
          <a:xfrm>
            <a:off x="428370" y="4912197"/>
            <a:ext cx="8161355" cy="646331"/>
          </a:xfrm>
          <a:prstGeom prst="rect">
            <a:avLst/>
          </a:prstGeom>
        </p:spPr>
        <p:txBody>
          <a:bodyPr wrap="square">
            <a:spAutoFit/>
          </a:bodyPr>
          <a:lstStyle/>
          <a:p>
            <a:r>
              <a:rPr lang="zh-CN" altLang="en-US" dirty="0">
                <a:solidFill>
                  <a:schemeClr val="tx1">
                    <a:lumMod val="75000"/>
                    <a:lumOff val="25000"/>
                  </a:schemeClr>
                </a:solidFill>
              </a:rPr>
              <a:t>记录型数据包括三种类型：</a:t>
            </a:r>
            <a:r>
              <a:rPr lang="zh-CN" altLang="en-US" dirty="0">
                <a:solidFill>
                  <a:schemeClr val="bg1"/>
                </a:solidFill>
              </a:rPr>
              <a:t>必须的（</a:t>
            </a:r>
            <a:r>
              <a:rPr lang="en-US" altLang="zh-CN" dirty="0">
                <a:solidFill>
                  <a:schemeClr val="bg1"/>
                </a:solidFill>
              </a:rPr>
              <a:t>Required</a:t>
            </a:r>
            <a:r>
              <a:rPr lang="zh-CN" altLang="en-US" dirty="0">
                <a:solidFill>
                  <a:schemeClr val="bg1"/>
                </a:solidFill>
              </a:rPr>
              <a:t>）</a:t>
            </a:r>
            <a:r>
              <a:rPr lang="zh-CN" altLang="en-US" dirty="0"/>
              <a:t>、</a:t>
            </a:r>
            <a:r>
              <a:rPr lang="zh-CN" altLang="en-US" dirty="0">
                <a:solidFill>
                  <a:schemeClr val="bg1"/>
                </a:solidFill>
              </a:rPr>
              <a:t>可重复的（</a:t>
            </a:r>
            <a:r>
              <a:rPr lang="en-US" altLang="zh-CN" dirty="0">
                <a:solidFill>
                  <a:schemeClr val="bg1"/>
                </a:solidFill>
              </a:rPr>
              <a:t>Repeated</a:t>
            </a:r>
            <a:r>
              <a:rPr lang="zh-CN" altLang="en-US" dirty="0">
                <a:solidFill>
                  <a:schemeClr val="bg1"/>
                </a:solidFill>
              </a:rPr>
              <a:t>）</a:t>
            </a:r>
            <a:r>
              <a:rPr lang="zh-CN" altLang="en-US" dirty="0">
                <a:solidFill>
                  <a:schemeClr val="tx1">
                    <a:lumMod val="75000"/>
                    <a:lumOff val="25000"/>
                  </a:schemeClr>
                </a:solidFill>
              </a:rPr>
              <a:t>以及</a:t>
            </a:r>
            <a:r>
              <a:rPr lang="zh-CN" altLang="en-US" dirty="0">
                <a:solidFill>
                  <a:schemeClr val="bg1"/>
                </a:solidFill>
              </a:rPr>
              <a:t>可选的（</a:t>
            </a:r>
            <a:r>
              <a:rPr lang="en-US" altLang="zh-CN" dirty="0">
                <a:solidFill>
                  <a:schemeClr val="bg1"/>
                </a:solidFill>
              </a:rPr>
              <a:t>Optional</a:t>
            </a:r>
            <a:r>
              <a:rPr lang="zh-CN" altLang="en-US" dirty="0">
                <a:solidFill>
                  <a:schemeClr val="bg1"/>
                </a:solidFill>
              </a:rPr>
              <a:t>）</a:t>
            </a:r>
          </a:p>
        </p:txBody>
      </p:sp>
    </p:spTree>
    <p:extLst>
      <p:ext uri="{BB962C8B-B14F-4D97-AF65-F5344CB8AC3E}">
        <p14:creationId xmlns:p14="http://schemas.microsoft.com/office/powerpoint/2010/main" val="5386693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23</a:t>
            </a:fld>
            <a:endParaRPr lang="zh-CN" altLang="en-US" dirty="0"/>
          </a:p>
        </p:txBody>
      </p:sp>
      <p:sp>
        <p:nvSpPr>
          <p:cNvPr id="8" name="矩形 7"/>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pic>
        <p:nvPicPr>
          <p:cNvPr id="9" name="图片 8"/>
          <p:cNvPicPr>
            <a:picLocks noChangeAspect="1"/>
          </p:cNvPicPr>
          <p:nvPr/>
        </p:nvPicPr>
        <p:blipFill>
          <a:blip r:embed="rId3"/>
          <a:stretch>
            <a:fillRect/>
          </a:stretch>
        </p:blipFill>
        <p:spPr>
          <a:xfrm>
            <a:off x="395288" y="1472649"/>
            <a:ext cx="5164865" cy="3684771"/>
          </a:xfrm>
          <a:prstGeom prst="rect">
            <a:avLst/>
          </a:prstGeom>
          <a:effectLst>
            <a:innerShdw blurRad="114300">
              <a:prstClr val="black"/>
            </a:innerShdw>
          </a:effectLst>
        </p:spPr>
      </p:pic>
      <p:sp>
        <p:nvSpPr>
          <p:cNvPr id="11" name="文本框 10"/>
          <p:cNvSpPr txBox="1"/>
          <p:nvPr/>
        </p:nvSpPr>
        <p:spPr>
          <a:xfrm>
            <a:off x="399253" y="811034"/>
            <a:ext cx="3262432" cy="461665"/>
          </a:xfrm>
          <a:prstGeom prst="rect">
            <a:avLst/>
          </a:prstGeom>
          <a:noFill/>
        </p:spPr>
        <p:txBody>
          <a:bodyPr wrap="none" rtlCol="0">
            <a:spAutoFit/>
          </a:bodyPr>
          <a:lstStyle/>
          <a:p>
            <a:r>
              <a:rPr lang="zh-CN" altLang="en-US" sz="2400" b="1" dirty="0">
                <a:solidFill>
                  <a:schemeClr val="accent6"/>
                </a:solidFill>
              </a:rPr>
              <a:t>嵌套结构的模式和实例</a:t>
            </a:r>
          </a:p>
        </p:txBody>
      </p:sp>
      <p:sp>
        <p:nvSpPr>
          <p:cNvPr id="12" name="椭圆 11"/>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a:off x="5709961" y="1660681"/>
            <a:ext cx="3129383" cy="369332"/>
          </a:xfrm>
          <a:prstGeom prst="rect">
            <a:avLst/>
          </a:prstGeom>
          <a:solidFill>
            <a:srgbClr val="404040"/>
          </a:solidFill>
        </p:spPr>
        <p:txBody>
          <a:bodyPr wrap="none">
            <a:spAutoFit/>
          </a:bodyPr>
          <a:lstStyle/>
          <a:p>
            <a:r>
              <a:rPr lang="zh-CN" altLang="en-US" dirty="0">
                <a:solidFill>
                  <a:schemeClr val="bg1"/>
                </a:solidFill>
              </a:rPr>
              <a:t>文档的模式（</a:t>
            </a:r>
            <a:r>
              <a:rPr lang="en-US" altLang="zh-CN" dirty="0">
                <a:solidFill>
                  <a:schemeClr val="bg1"/>
                </a:solidFill>
              </a:rPr>
              <a:t>Schema</a:t>
            </a:r>
            <a:r>
              <a:rPr lang="zh-CN" altLang="en-US" dirty="0">
                <a:solidFill>
                  <a:schemeClr val="bg1"/>
                </a:solidFill>
              </a:rPr>
              <a:t>）定义</a:t>
            </a:r>
          </a:p>
        </p:txBody>
      </p:sp>
      <p:sp>
        <p:nvSpPr>
          <p:cNvPr id="13" name="矩形 12"/>
          <p:cNvSpPr/>
          <p:nvPr/>
        </p:nvSpPr>
        <p:spPr>
          <a:xfrm>
            <a:off x="1282877" y="5480598"/>
            <a:ext cx="2492990" cy="369332"/>
          </a:xfrm>
          <a:prstGeom prst="rect">
            <a:avLst/>
          </a:prstGeom>
          <a:solidFill>
            <a:srgbClr val="404040"/>
          </a:solidFill>
        </p:spPr>
        <p:txBody>
          <a:bodyPr wrap="none">
            <a:spAutoFit/>
          </a:bodyPr>
          <a:lstStyle/>
          <a:p>
            <a:r>
              <a:rPr lang="zh-CN" altLang="en-US" dirty="0" smtClean="0">
                <a:solidFill>
                  <a:schemeClr val="bg1"/>
                </a:solidFill>
              </a:rPr>
              <a:t>符合</a:t>
            </a:r>
            <a:r>
              <a:rPr lang="zh-CN" altLang="en-US" dirty="0">
                <a:solidFill>
                  <a:schemeClr val="bg1"/>
                </a:solidFill>
              </a:rPr>
              <a:t>该模式的两条记录</a:t>
            </a:r>
          </a:p>
        </p:txBody>
      </p:sp>
      <p:sp>
        <p:nvSpPr>
          <p:cNvPr id="14" name="矩形 13"/>
          <p:cNvSpPr/>
          <p:nvPr/>
        </p:nvSpPr>
        <p:spPr>
          <a:xfrm>
            <a:off x="5709961" y="2156599"/>
            <a:ext cx="3129383" cy="3000821"/>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利用该数据模型，可以使用</a:t>
            </a:r>
            <a:r>
              <a:rPr lang="en-US" altLang="zh-CN" dirty="0">
                <a:solidFill>
                  <a:schemeClr val="tx1">
                    <a:lumMod val="75000"/>
                    <a:lumOff val="25000"/>
                  </a:schemeClr>
                </a:solidFill>
              </a:rPr>
              <a:t>Java</a:t>
            </a:r>
            <a:r>
              <a:rPr lang="zh-CN" altLang="en-US" dirty="0">
                <a:solidFill>
                  <a:schemeClr val="tx1">
                    <a:lumMod val="75000"/>
                    <a:lumOff val="25000"/>
                  </a:schemeClr>
                </a:solidFill>
              </a:rPr>
              <a:t>语言，也可以使用</a:t>
            </a:r>
            <a:r>
              <a:rPr lang="en-US" altLang="zh-CN" dirty="0">
                <a:solidFill>
                  <a:schemeClr val="tx1">
                    <a:lumMod val="75000"/>
                    <a:lumOff val="25000"/>
                  </a:schemeClr>
                </a:solidFill>
              </a:rPr>
              <a:t>C++</a:t>
            </a:r>
            <a:r>
              <a:rPr lang="zh-CN" altLang="en-US" dirty="0">
                <a:solidFill>
                  <a:schemeClr val="tx1">
                    <a:lumMod val="75000"/>
                    <a:lumOff val="25000"/>
                  </a:schemeClr>
                </a:solidFill>
              </a:rPr>
              <a:t>语言来处理数据，甚至可以用</a:t>
            </a:r>
            <a:r>
              <a:rPr lang="en-US" altLang="zh-CN" dirty="0">
                <a:solidFill>
                  <a:schemeClr val="tx1">
                    <a:lumMod val="75000"/>
                    <a:lumOff val="25000"/>
                  </a:schemeClr>
                </a:solidFill>
              </a:rPr>
              <a:t>Java</a:t>
            </a:r>
            <a:r>
              <a:rPr lang="zh-CN" altLang="en-US" dirty="0">
                <a:solidFill>
                  <a:schemeClr val="tx1">
                    <a:lumMod val="75000"/>
                    <a:lumOff val="25000"/>
                  </a:schemeClr>
                </a:solidFill>
              </a:rPr>
              <a:t>编写的</a:t>
            </a:r>
            <a:r>
              <a:rPr lang="en-US" altLang="zh-CN" dirty="0" err="1">
                <a:solidFill>
                  <a:schemeClr val="tx1">
                    <a:lumMod val="75000"/>
                    <a:lumOff val="25000"/>
                  </a:schemeClr>
                </a:solidFill>
              </a:rPr>
              <a:t>MapReduce</a:t>
            </a:r>
            <a:r>
              <a:rPr lang="zh-CN" altLang="en-US" dirty="0">
                <a:solidFill>
                  <a:schemeClr val="tx1">
                    <a:lumMod val="75000"/>
                    <a:lumOff val="25000"/>
                  </a:schemeClr>
                </a:solidFill>
              </a:rPr>
              <a:t>程序直接处理</a:t>
            </a:r>
            <a:r>
              <a:rPr lang="en-US" altLang="zh-CN" dirty="0">
                <a:solidFill>
                  <a:schemeClr val="tx1">
                    <a:lumMod val="75000"/>
                    <a:lumOff val="25000"/>
                  </a:schemeClr>
                </a:solidFill>
              </a:rPr>
              <a:t>C++</a:t>
            </a:r>
            <a:r>
              <a:rPr lang="zh-CN" altLang="en-US" dirty="0">
                <a:solidFill>
                  <a:schemeClr val="tx1">
                    <a:lumMod val="75000"/>
                    <a:lumOff val="25000"/>
                  </a:schemeClr>
                </a:solidFill>
              </a:rPr>
              <a:t>语言产生的数据集。这种跨平台的优良特性正是</a:t>
            </a:r>
            <a:r>
              <a:rPr lang="en-US" altLang="zh-CN" dirty="0">
                <a:solidFill>
                  <a:schemeClr val="tx1">
                    <a:lumMod val="75000"/>
                    <a:lumOff val="25000"/>
                  </a:schemeClr>
                </a:solidFill>
              </a:rPr>
              <a:t>Google</a:t>
            </a:r>
            <a:r>
              <a:rPr lang="zh-CN" altLang="en-US" dirty="0">
                <a:solidFill>
                  <a:schemeClr val="tx1">
                    <a:lumMod val="75000"/>
                    <a:lumOff val="25000"/>
                  </a:schemeClr>
                </a:solidFill>
              </a:rPr>
              <a:t>所需要的。</a:t>
            </a:r>
          </a:p>
        </p:txBody>
      </p:sp>
      <p:cxnSp>
        <p:nvCxnSpPr>
          <p:cNvPr id="16" name="直接连接符 15"/>
          <p:cNvCxnSpPr>
            <a:endCxn id="13" idx="0"/>
          </p:cNvCxnSpPr>
          <p:nvPr/>
        </p:nvCxnSpPr>
        <p:spPr>
          <a:xfrm>
            <a:off x="1778056" y="4953985"/>
            <a:ext cx="751316" cy="526613"/>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13" idx="0"/>
          </p:cNvCxnSpPr>
          <p:nvPr/>
        </p:nvCxnSpPr>
        <p:spPr>
          <a:xfrm flipH="1">
            <a:off x="2529372" y="4953985"/>
            <a:ext cx="860055" cy="526613"/>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105400" y="1845347"/>
            <a:ext cx="604561"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927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24</a:t>
            </a:fld>
            <a:endParaRPr lang="zh-CN" altLang="en-US" dirty="0"/>
          </a:p>
        </p:txBody>
      </p:sp>
      <p:sp>
        <p:nvSpPr>
          <p:cNvPr id="5" name="矩形 4"/>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6" name="文本框 5"/>
          <p:cNvSpPr txBox="1"/>
          <p:nvPr/>
        </p:nvSpPr>
        <p:spPr>
          <a:xfrm>
            <a:off x="399253" y="811034"/>
            <a:ext cx="2954655" cy="461665"/>
          </a:xfrm>
          <a:prstGeom prst="rect">
            <a:avLst/>
          </a:prstGeom>
          <a:noFill/>
        </p:spPr>
        <p:txBody>
          <a:bodyPr wrap="none" rtlCol="0">
            <a:spAutoFit/>
          </a:bodyPr>
          <a:lstStyle/>
          <a:p>
            <a:r>
              <a:rPr lang="zh-CN" altLang="en-US" sz="2400" b="1" dirty="0">
                <a:solidFill>
                  <a:schemeClr val="accent6"/>
                </a:solidFill>
              </a:rPr>
              <a:t>数据结构的无损表示</a:t>
            </a:r>
          </a:p>
        </p:txBody>
      </p:sp>
      <p:sp>
        <p:nvSpPr>
          <p:cNvPr id="7" name="椭圆 6"/>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3469085" y="930778"/>
            <a:ext cx="3586238" cy="307777"/>
          </a:xfrm>
          <a:prstGeom prst="rect">
            <a:avLst/>
          </a:prstGeom>
        </p:spPr>
        <p:txBody>
          <a:bodyPr wrap="none">
            <a:spAutoFit/>
          </a:bodyPr>
          <a:lstStyle/>
          <a:p>
            <a:r>
              <a:rPr lang="zh-CN" altLang="en-US" sz="1400" dirty="0">
                <a:solidFill>
                  <a:schemeClr val="tx1">
                    <a:lumMod val="75000"/>
                    <a:lumOff val="25000"/>
                  </a:schemeClr>
                </a:solidFill>
              </a:rPr>
              <a:t>带有重复深度和定义深度的</a:t>
            </a:r>
            <a:r>
              <a:rPr lang="en-US" altLang="zh-CN" sz="1400" dirty="0">
                <a:solidFill>
                  <a:schemeClr val="tx1">
                    <a:lumMod val="75000"/>
                    <a:lumOff val="25000"/>
                  </a:schemeClr>
                </a:solidFill>
              </a:rPr>
              <a:t>r</a:t>
            </a:r>
            <a:r>
              <a:rPr lang="en-US" altLang="zh-CN" sz="1400" baseline="-25000" dirty="0">
                <a:solidFill>
                  <a:schemeClr val="tx1">
                    <a:lumMod val="75000"/>
                    <a:lumOff val="25000"/>
                  </a:schemeClr>
                </a:solidFill>
              </a:rPr>
              <a:t>1</a:t>
            </a:r>
            <a:r>
              <a:rPr lang="zh-CN" altLang="en-US" sz="1400" dirty="0">
                <a:solidFill>
                  <a:schemeClr val="tx1">
                    <a:lumMod val="75000"/>
                    <a:lumOff val="25000"/>
                  </a:schemeClr>
                </a:solidFill>
              </a:rPr>
              <a:t>与</a:t>
            </a:r>
            <a:r>
              <a:rPr lang="en-US" altLang="zh-CN" sz="1400" dirty="0">
                <a:solidFill>
                  <a:schemeClr val="tx1">
                    <a:lumMod val="75000"/>
                    <a:lumOff val="25000"/>
                  </a:schemeClr>
                </a:solidFill>
              </a:rPr>
              <a:t>r</a:t>
            </a:r>
            <a:r>
              <a:rPr lang="en-US" altLang="zh-CN" sz="1400" baseline="-25000" dirty="0">
                <a:solidFill>
                  <a:schemeClr val="tx1">
                    <a:lumMod val="75000"/>
                    <a:lumOff val="25000"/>
                  </a:schemeClr>
                </a:solidFill>
              </a:rPr>
              <a:t>2</a:t>
            </a:r>
            <a:r>
              <a:rPr lang="zh-CN" altLang="en-US" sz="1400" dirty="0">
                <a:solidFill>
                  <a:schemeClr val="tx1">
                    <a:lumMod val="75000"/>
                    <a:lumOff val="25000"/>
                  </a:schemeClr>
                </a:solidFill>
              </a:rPr>
              <a:t>的列存储</a:t>
            </a:r>
          </a:p>
        </p:txBody>
      </p:sp>
      <p:pic>
        <p:nvPicPr>
          <p:cNvPr id="13" name="图片 12"/>
          <p:cNvPicPr>
            <a:picLocks noChangeAspect="1"/>
          </p:cNvPicPr>
          <p:nvPr/>
        </p:nvPicPr>
        <p:blipFill>
          <a:blip r:embed="rId3"/>
          <a:stretch>
            <a:fillRect/>
          </a:stretch>
        </p:blipFill>
        <p:spPr>
          <a:xfrm>
            <a:off x="420852" y="1419005"/>
            <a:ext cx="7010400" cy="3676650"/>
          </a:xfrm>
          <a:prstGeom prst="rect">
            <a:avLst/>
          </a:prstGeom>
        </p:spPr>
      </p:pic>
      <p:sp>
        <p:nvSpPr>
          <p:cNvPr id="3" name="矩形 2"/>
          <p:cNvSpPr/>
          <p:nvPr/>
        </p:nvSpPr>
        <p:spPr>
          <a:xfrm>
            <a:off x="399252" y="5175445"/>
            <a:ext cx="8378987" cy="1015663"/>
          </a:xfrm>
          <a:prstGeom prst="rect">
            <a:avLst/>
          </a:prstGeom>
        </p:spPr>
        <p:txBody>
          <a:bodyPr wrap="square">
            <a:spAutoFit/>
          </a:bodyPr>
          <a:lstStyle/>
          <a:p>
            <a:r>
              <a:rPr lang="en-US" altLang="zh-CN" sz="2000" dirty="0">
                <a:latin typeface="+mn-ea"/>
              </a:rPr>
              <a:t>r</a:t>
            </a:r>
            <a:r>
              <a:rPr lang="zh-CN" altLang="en-US" sz="2000" dirty="0">
                <a:latin typeface="+mn-ea"/>
              </a:rPr>
              <a:t>是</a:t>
            </a:r>
            <a:r>
              <a:rPr lang="zh-CN" altLang="en-US" sz="2000" dirty="0" smtClean="0">
                <a:latin typeface="+mn-ea"/>
              </a:rPr>
              <a:t>重复</a:t>
            </a:r>
            <a:r>
              <a:rPr lang="zh-CN" altLang="en-US" sz="2000" dirty="0">
                <a:latin typeface="+mn-ea"/>
              </a:rPr>
              <a:t>深度</a:t>
            </a:r>
            <a:r>
              <a:rPr lang="zh-CN" altLang="en-US" sz="2000" dirty="0" smtClean="0">
                <a:latin typeface="+mn-ea"/>
              </a:rPr>
              <a:t>（</a:t>
            </a:r>
            <a:r>
              <a:rPr lang="en-US" altLang="zh-CN" sz="2000" dirty="0">
                <a:latin typeface="+mn-ea"/>
              </a:rPr>
              <a:t>Repetition Level</a:t>
            </a:r>
            <a:r>
              <a:rPr lang="zh-CN" altLang="en-US" sz="2000" dirty="0">
                <a:latin typeface="+mn-ea"/>
              </a:rPr>
              <a:t>），记录该列的值是在哪一个层次上重复</a:t>
            </a:r>
            <a:r>
              <a:rPr lang="zh-CN" altLang="en-US" sz="2000" dirty="0" smtClean="0">
                <a:latin typeface="+mn-ea"/>
              </a:rPr>
              <a:t>。</a:t>
            </a:r>
            <a:endParaRPr lang="en-US" altLang="zh-CN" sz="2000" dirty="0" smtClean="0">
              <a:latin typeface="+mn-ea"/>
            </a:endParaRPr>
          </a:p>
          <a:p>
            <a:r>
              <a:rPr lang="en-US" altLang="zh-CN" sz="2000" dirty="0">
                <a:latin typeface="+mn-ea"/>
              </a:rPr>
              <a:t>d</a:t>
            </a:r>
            <a:r>
              <a:rPr lang="zh-CN" altLang="en-US" sz="2000" dirty="0">
                <a:latin typeface="+mn-ea"/>
              </a:rPr>
              <a:t>是</a:t>
            </a:r>
            <a:r>
              <a:rPr lang="zh-CN" altLang="en-US" sz="2000" dirty="0" smtClean="0">
                <a:latin typeface="+mn-ea"/>
              </a:rPr>
              <a:t>定义</a:t>
            </a:r>
            <a:r>
              <a:rPr lang="zh-CN" altLang="en-US" sz="2000" dirty="0">
                <a:latin typeface="+mn-ea"/>
              </a:rPr>
              <a:t>深度</a:t>
            </a:r>
            <a:r>
              <a:rPr lang="zh-CN" altLang="en-US" sz="2000" dirty="0" smtClean="0">
                <a:latin typeface="+mn-ea"/>
              </a:rPr>
              <a:t>（</a:t>
            </a:r>
            <a:r>
              <a:rPr lang="en-US" altLang="zh-CN" sz="2000" dirty="0">
                <a:latin typeface="+mn-ea"/>
              </a:rPr>
              <a:t>Definition Level</a:t>
            </a:r>
            <a:r>
              <a:rPr lang="zh-CN" altLang="en-US" sz="2000" dirty="0">
                <a:latin typeface="+mn-ea"/>
              </a:rPr>
              <a:t>），记录这个值是在哪一层被定义的</a:t>
            </a:r>
            <a:r>
              <a:rPr lang="zh-CN" altLang="en-US" sz="2000" dirty="0" smtClean="0">
                <a:latin typeface="+mn-ea"/>
              </a:rPr>
              <a:t>。其中</a:t>
            </a:r>
            <a:r>
              <a:rPr lang="en-US" altLang="zh-CN" sz="2000" dirty="0" smtClean="0">
                <a:latin typeface="+mn-ea"/>
              </a:rPr>
              <a:t>required</a:t>
            </a:r>
            <a:r>
              <a:rPr lang="zh-CN" altLang="en-US" sz="2000" dirty="0" smtClean="0">
                <a:latin typeface="+mn-ea"/>
              </a:rPr>
              <a:t>的层</a:t>
            </a:r>
            <a:r>
              <a:rPr lang="zh-CN" altLang="en-US" sz="2000" dirty="0">
                <a:latin typeface="+mn-ea"/>
              </a:rPr>
              <a:t>数不包括自身</a:t>
            </a:r>
            <a:endParaRPr lang="en-US" altLang="zh-CN" sz="2000" dirty="0">
              <a:latin typeface="+mn-ea"/>
            </a:endParaRPr>
          </a:p>
        </p:txBody>
      </p:sp>
    </p:spTree>
    <p:extLst>
      <p:ext uri="{BB962C8B-B14F-4D97-AF65-F5344CB8AC3E}">
        <p14:creationId xmlns:p14="http://schemas.microsoft.com/office/powerpoint/2010/main" val="3927116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25</a:t>
            </a:fld>
            <a:endParaRPr lang="zh-CN" altLang="en-US" dirty="0"/>
          </a:p>
        </p:txBody>
      </p:sp>
      <p:pic>
        <p:nvPicPr>
          <p:cNvPr id="3" name="图片 2"/>
          <p:cNvPicPr>
            <a:picLocks noChangeAspect="1"/>
          </p:cNvPicPr>
          <p:nvPr/>
        </p:nvPicPr>
        <p:blipFill>
          <a:blip r:embed="rId3"/>
          <a:stretch>
            <a:fillRect/>
          </a:stretch>
        </p:blipFill>
        <p:spPr>
          <a:xfrm>
            <a:off x="187417" y="1315624"/>
            <a:ext cx="5614986" cy="3761602"/>
          </a:xfrm>
          <a:prstGeom prst="rect">
            <a:avLst/>
          </a:prstGeom>
          <a:effectLst>
            <a:innerShdw blurRad="114300">
              <a:prstClr val="black"/>
            </a:innerShdw>
          </a:effectLst>
        </p:spPr>
      </p:pic>
      <p:sp>
        <p:nvSpPr>
          <p:cNvPr id="5" name="矩形 4"/>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8" name="矩形 7"/>
          <p:cNvSpPr/>
          <p:nvPr/>
        </p:nvSpPr>
        <p:spPr>
          <a:xfrm>
            <a:off x="6027469" y="1315624"/>
            <a:ext cx="3116531" cy="1754326"/>
          </a:xfrm>
          <a:prstGeom prst="rect">
            <a:avLst/>
          </a:prstGeom>
          <a:solidFill>
            <a:schemeClr val="bg1">
              <a:lumMod val="85000"/>
            </a:schemeClr>
          </a:solidFill>
          <a:ln>
            <a:noFill/>
          </a:ln>
        </p:spPr>
        <p:txBody>
          <a:bodyPr wrap="square">
            <a:spAutoFit/>
          </a:bodyPr>
          <a:lstStyle/>
          <a:p>
            <a:pPr>
              <a:lnSpc>
                <a:spcPct val="150000"/>
              </a:lnSpc>
            </a:pPr>
            <a:r>
              <a:rPr lang="zh-CN" altLang="en-US" dirty="0">
                <a:solidFill>
                  <a:schemeClr val="tx1">
                    <a:lumMod val="75000"/>
                    <a:lumOff val="25000"/>
                  </a:schemeClr>
                </a:solidFill>
              </a:rPr>
              <a:t>重复深度主要关注的是可重复类型，而定义深度同时关注可重复类型和可选类型（</a:t>
            </a:r>
            <a:r>
              <a:rPr lang="en-US" altLang="zh-CN" dirty="0">
                <a:solidFill>
                  <a:schemeClr val="tx1">
                    <a:lumMod val="75000"/>
                    <a:lumOff val="25000"/>
                  </a:schemeClr>
                </a:solidFill>
              </a:rPr>
              <a:t>optional</a:t>
            </a:r>
            <a:r>
              <a:rPr lang="zh-CN" altLang="en-US" dirty="0">
                <a:solidFill>
                  <a:schemeClr val="tx1">
                    <a:lumMod val="75000"/>
                    <a:lumOff val="25000"/>
                  </a:schemeClr>
                </a:solidFill>
              </a:rPr>
              <a:t>）</a:t>
            </a:r>
          </a:p>
        </p:txBody>
      </p:sp>
      <p:sp>
        <p:nvSpPr>
          <p:cNvPr id="9" name="矩形 8"/>
          <p:cNvSpPr/>
          <p:nvPr/>
        </p:nvSpPr>
        <p:spPr>
          <a:xfrm>
            <a:off x="6027469" y="3322900"/>
            <a:ext cx="3116531" cy="1754326"/>
          </a:xfrm>
          <a:prstGeom prst="rect">
            <a:avLst/>
          </a:prstGeom>
          <a:solidFill>
            <a:schemeClr val="bg1">
              <a:lumMod val="85000"/>
            </a:schemeClr>
          </a:solidFill>
          <a:ln>
            <a:noFill/>
          </a:ln>
        </p:spPr>
        <p:txBody>
          <a:bodyPr wrap="square">
            <a:spAutoFit/>
          </a:bodyPr>
          <a:lstStyle/>
          <a:p>
            <a:pPr>
              <a:lnSpc>
                <a:spcPct val="150000"/>
              </a:lnSpc>
            </a:pPr>
            <a:r>
              <a:rPr lang="zh-CN" altLang="en-US" dirty="0">
                <a:solidFill>
                  <a:schemeClr val="tx1">
                    <a:lumMod val="75000"/>
                    <a:lumOff val="25000"/>
                  </a:schemeClr>
                </a:solidFill>
              </a:rPr>
              <a:t>每一列最终会被存储为块（</a:t>
            </a:r>
            <a:r>
              <a:rPr lang="en-US" altLang="zh-CN" dirty="0">
                <a:solidFill>
                  <a:schemeClr val="tx1">
                    <a:lumMod val="75000"/>
                    <a:lumOff val="25000"/>
                  </a:schemeClr>
                </a:solidFill>
              </a:rPr>
              <a:t>Block</a:t>
            </a:r>
            <a:r>
              <a:rPr lang="zh-CN" altLang="en-US" dirty="0">
                <a:solidFill>
                  <a:schemeClr val="tx1">
                    <a:lumMod val="75000"/>
                    <a:lumOff val="25000"/>
                  </a:schemeClr>
                </a:solidFill>
              </a:rPr>
              <a:t>）的集合，每个块包含重复深度和定义深度且包含字段值。</a:t>
            </a:r>
          </a:p>
        </p:txBody>
      </p:sp>
      <p:sp>
        <p:nvSpPr>
          <p:cNvPr id="10" name="矩形 9"/>
          <p:cNvSpPr/>
          <p:nvPr/>
        </p:nvSpPr>
        <p:spPr>
          <a:xfrm>
            <a:off x="5957938" y="1315624"/>
            <a:ext cx="90303" cy="1754326"/>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57938" y="3322900"/>
            <a:ext cx="90303" cy="17543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08155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20308" y="2215078"/>
            <a:ext cx="3523042" cy="9328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20308" y="4582614"/>
            <a:ext cx="3523042" cy="3429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26</a:t>
            </a:fld>
            <a:endParaRPr lang="zh-CN" altLang="en-US" dirty="0"/>
          </a:p>
        </p:txBody>
      </p:sp>
      <p:pic>
        <p:nvPicPr>
          <p:cNvPr id="5122" name="图片 8"/>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062614" y="1468984"/>
            <a:ext cx="4811400" cy="4050472"/>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5" name="文本框 4"/>
          <p:cNvSpPr txBox="1"/>
          <p:nvPr/>
        </p:nvSpPr>
        <p:spPr>
          <a:xfrm>
            <a:off x="399253" y="811034"/>
            <a:ext cx="2339102" cy="461665"/>
          </a:xfrm>
          <a:prstGeom prst="rect">
            <a:avLst/>
          </a:prstGeom>
          <a:noFill/>
        </p:spPr>
        <p:txBody>
          <a:bodyPr wrap="none" rtlCol="0">
            <a:spAutoFit/>
          </a:bodyPr>
          <a:lstStyle/>
          <a:p>
            <a:r>
              <a:rPr lang="zh-CN" altLang="en-US" sz="2400" b="1" dirty="0">
                <a:solidFill>
                  <a:schemeClr val="accent6"/>
                </a:solidFill>
              </a:rPr>
              <a:t>高效的数据编码</a:t>
            </a:r>
          </a:p>
        </p:txBody>
      </p:sp>
      <p:sp>
        <p:nvSpPr>
          <p:cNvPr id="6" name="椭圆 5"/>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5119226" y="5559154"/>
            <a:ext cx="2698175" cy="307777"/>
          </a:xfrm>
          <a:prstGeom prst="rect">
            <a:avLst/>
          </a:prstGeom>
        </p:spPr>
        <p:txBody>
          <a:bodyPr wrap="none">
            <a:spAutoFit/>
          </a:bodyPr>
          <a:lstStyle/>
          <a:p>
            <a:r>
              <a:rPr lang="zh-CN" altLang="en-US" sz="1400" dirty="0">
                <a:solidFill>
                  <a:schemeClr val="tx1">
                    <a:lumMod val="75000"/>
                    <a:lumOff val="25000"/>
                  </a:schemeClr>
                </a:solidFill>
              </a:rPr>
              <a:t>计算重复和定义深度的基础算法</a:t>
            </a:r>
          </a:p>
        </p:txBody>
      </p:sp>
      <p:sp>
        <p:nvSpPr>
          <p:cNvPr id="9" name="矩形 8"/>
          <p:cNvSpPr/>
          <p:nvPr/>
        </p:nvSpPr>
        <p:spPr>
          <a:xfrm>
            <a:off x="399253" y="1468984"/>
            <a:ext cx="3544097" cy="646331"/>
          </a:xfrm>
          <a:prstGeom prst="rect">
            <a:avLst/>
          </a:prstGeom>
          <a:solidFill>
            <a:schemeClr val="tx1">
              <a:lumMod val="75000"/>
              <a:lumOff val="25000"/>
            </a:schemeClr>
          </a:solidFill>
        </p:spPr>
        <p:txBody>
          <a:bodyPr wrap="square">
            <a:spAutoFit/>
          </a:bodyPr>
          <a:lstStyle/>
          <a:p>
            <a:r>
              <a:rPr lang="en-US" altLang="zh-CN" dirty="0" smtClean="0">
                <a:solidFill>
                  <a:schemeClr val="bg1"/>
                </a:solidFill>
              </a:rPr>
              <a:t>Dremel</a:t>
            </a:r>
            <a:r>
              <a:rPr lang="zh-CN" altLang="en-US" dirty="0">
                <a:solidFill>
                  <a:schemeClr val="bg1"/>
                </a:solidFill>
              </a:rPr>
              <a:t>利用</a:t>
            </a:r>
            <a:r>
              <a:rPr lang="zh-CN" altLang="en-US" dirty="0" smtClean="0">
                <a:solidFill>
                  <a:schemeClr val="bg1"/>
                </a:solidFill>
              </a:rPr>
              <a:t>图</a:t>
            </a:r>
            <a:r>
              <a:rPr lang="zh-CN" altLang="en-US" dirty="0">
                <a:solidFill>
                  <a:schemeClr val="bg1"/>
                </a:solidFill>
              </a:rPr>
              <a:t>中</a:t>
            </a:r>
            <a:r>
              <a:rPr lang="zh-CN" altLang="en-US" dirty="0" smtClean="0">
                <a:solidFill>
                  <a:schemeClr val="bg1"/>
                </a:solidFill>
              </a:rPr>
              <a:t>算法</a:t>
            </a:r>
            <a:r>
              <a:rPr lang="zh-CN" altLang="en-US" dirty="0">
                <a:solidFill>
                  <a:schemeClr val="bg1"/>
                </a:solidFill>
              </a:rPr>
              <a:t>创建一个树状结构</a:t>
            </a:r>
          </a:p>
        </p:txBody>
      </p:sp>
      <p:sp>
        <p:nvSpPr>
          <p:cNvPr id="10" name="矩形 9"/>
          <p:cNvSpPr/>
          <p:nvPr/>
        </p:nvSpPr>
        <p:spPr>
          <a:xfrm>
            <a:off x="420852" y="2280327"/>
            <a:ext cx="3641762" cy="787523"/>
          </a:xfrm>
          <a:prstGeom prst="rect">
            <a:avLst/>
          </a:prstGeom>
        </p:spPr>
        <p:txBody>
          <a:bodyPr wrap="square">
            <a:spAutoFit/>
          </a:bodyPr>
          <a:lstStyle/>
          <a:p>
            <a:pPr>
              <a:lnSpc>
                <a:spcPct val="150000"/>
              </a:lnSpc>
            </a:pPr>
            <a:r>
              <a:rPr lang="zh-CN" altLang="en-US" sz="1600" dirty="0">
                <a:solidFill>
                  <a:schemeClr val="tx1">
                    <a:lumMod val="75000"/>
                    <a:lumOff val="25000"/>
                  </a:schemeClr>
                </a:solidFill>
              </a:rPr>
              <a:t>树的节点为字段的</a:t>
            </a:r>
            <a:r>
              <a:rPr lang="en-US" altLang="zh-CN" sz="1600" dirty="0">
                <a:solidFill>
                  <a:schemeClr val="tx1">
                    <a:lumMod val="75000"/>
                    <a:lumOff val="25000"/>
                  </a:schemeClr>
                </a:solidFill>
              </a:rPr>
              <a:t>writer</a:t>
            </a:r>
            <a:r>
              <a:rPr lang="zh-CN" altLang="en-US" sz="1600" dirty="0">
                <a:solidFill>
                  <a:schemeClr val="tx1">
                    <a:lumMod val="75000"/>
                    <a:lumOff val="25000"/>
                  </a:schemeClr>
                </a:solidFill>
              </a:rPr>
              <a:t>，它的结构与模式中的字段层级匹配。</a:t>
            </a:r>
          </a:p>
        </p:txBody>
      </p:sp>
      <p:sp>
        <p:nvSpPr>
          <p:cNvPr id="11" name="矩形 10"/>
          <p:cNvSpPr/>
          <p:nvPr/>
        </p:nvSpPr>
        <p:spPr>
          <a:xfrm>
            <a:off x="390526" y="2215078"/>
            <a:ext cx="45719" cy="932825"/>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13385" y="3289660"/>
            <a:ext cx="3641762" cy="1156855"/>
          </a:xfrm>
          <a:prstGeom prst="rect">
            <a:avLst/>
          </a:prstGeom>
        </p:spPr>
        <p:txBody>
          <a:bodyPr wrap="square">
            <a:spAutoFit/>
          </a:bodyPr>
          <a:lstStyle/>
          <a:p>
            <a:pPr>
              <a:lnSpc>
                <a:spcPct val="150000"/>
              </a:lnSpc>
            </a:pPr>
            <a:r>
              <a:rPr lang="zh-CN" altLang="en-US" sz="1600" dirty="0">
                <a:solidFill>
                  <a:schemeClr val="tx1">
                    <a:lumMod val="75000"/>
                    <a:lumOff val="25000"/>
                  </a:schemeClr>
                </a:solidFill>
              </a:rPr>
              <a:t>核心的想法是只在字段</a:t>
            </a:r>
            <a:r>
              <a:rPr lang="en-US" altLang="zh-CN" sz="1600" dirty="0">
                <a:solidFill>
                  <a:schemeClr val="tx1">
                    <a:lumMod val="75000"/>
                    <a:lumOff val="25000"/>
                  </a:schemeClr>
                </a:solidFill>
              </a:rPr>
              <a:t>writer</a:t>
            </a:r>
            <a:r>
              <a:rPr lang="zh-CN" altLang="en-US" sz="1600" dirty="0">
                <a:solidFill>
                  <a:schemeClr val="tx1">
                    <a:lumMod val="75000"/>
                    <a:lumOff val="25000"/>
                  </a:schemeClr>
                </a:solidFill>
              </a:rPr>
              <a:t>有自己的数据时执行更新，非绝对必要时不尝试往下传递父节点状态。</a:t>
            </a:r>
          </a:p>
        </p:txBody>
      </p:sp>
      <p:sp>
        <p:nvSpPr>
          <p:cNvPr id="14" name="矩形 13"/>
          <p:cNvSpPr/>
          <p:nvPr/>
        </p:nvSpPr>
        <p:spPr>
          <a:xfrm>
            <a:off x="390526" y="3335994"/>
            <a:ext cx="52642" cy="10740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20852" y="4526095"/>
            <a:ext cx="3641762" cy="418191"/>
          </a:xfrm>
          <a:prstGeom prst="rect">
            <a:avLst/>
          </a:prstGeom>
        </p:spPr>
        <p:txBody>
          <a:bodyPr wrap="square">
            <a:spAutoFit/>
          </a:bodyPr>
          <a:lstStyle/>
          <a:p>
            <a:pPr>
              <a:lnSpc>
                <a:spcPct val="150000"/>
              </a:lnSpc>
            </a:pPr>
            <a:r>
              <a:rPr lang="zh-CN" altLang="en-US" sz="1600" dirty="0">
                <a:solidFill>
                  <a:schemeClr val="tx1">
                    <a:lumMod val="75000"/>
                    <a:lumOff val="25000"/>
                  </a:schemeClr>
                </a:solidFill>
              </a:rPr>
              <a:t>子节点</a:t>
            </a:r>
            <a:r>
              <a:rPr lang="en-US" altLang="zh-CN" sz="1600" dirty="0">
                <a:solidFill>
                  <a:schemeClr val="tx1">
                    <a:lumMod val="75000"/>
                    <a:lumOff val="25000"/>
                  </a:schemeClr>
                </a:solidFill>
              </a:rPr>
              <a:t>writer</a:t>
            </a:r>
            <a:r>
              <a:rPr lang="zh-CN" altLang="en-US" sz="1600" dirty="0">
                <a:solidFill>
                  <a:schemeClr val="tx1">
                    <a:lumMod val="75000"/>
                    <a:lumOff val="25000"/>
                  </a:schemeClr>
                </a:solidFill>
              </a:rPr>
              <a:t>继承父节点的深度值。</a:t>
            </a:r>
          </a:p>
        </p:txBody>
      </p:sp>
      <p:sp>
        <p:nvSpPr>
          <p:cNvPr id="16" name="矩形 15"/>
          <p:cNvSpPr/>
          <p:nvPr/>
        </p:nvSpPr>
        <p:spPr>
          <a:xfrm>
            <a:off x="390526" y="4582614"/>
            <a:ext cx="45719" cy="342954"/>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20852" y="5020037"/>
            <a:ext cx="3641762" cy="787523"/>
          </a:xfrm>
          <a:prstGeom prst="rect">
            <a:avLst/>
          </a:prstGeom>
        </p:spPr>
        <p:txBody>
          <a:bodyPr wrap="square">
            <a:spAutoFit/>
          </a:bodyPr>
          <a:lstStyle/>
          <a:p>
            <a:pPr>
              <a:lnSpc>
                <a:spcPct val="150000"/>
              </a:lnSpc>
            </a:pPr>
            <a:r>
              <a:rPr lang="zh-CN" altLang="en-US" sz="1600" dirty="0">
                <a:solidFill>
                  <a:schemeClr val="tx1">
                    <a:lumMod val="75000"/>
                    <a:lumOff val="25000"/>
                  </a:schemeClr>
                </a:solidFill>
              </a:rPr>
              <a:t>当任意值被添加时，子</a:t>
            </a:r>
            <a:r>
              <a:rPr lang="en-US" altLang="zh-CN" sz="1600" dirty="0">
                <a:solidFill>
                  <a:schemeClr val="tx1">
                    <a:lumMod val="75000"/>
                    <a:lumOff val="25000"/>
                  </a:schemeClr>
                </a:solidFill>
              </a:rPr>
              <a:t>writer</a:t>
            </a:r>
            <a:r>
              <a:rPr lang="zh-CN" altLang="en-US" sz="1600" dirty="0">
                <a:solidFill>
                  <a:schemeClr val="tx1">
                    <a:lumMod val="75000"/>
                    <a:lumOff val="25000"/>
                  </a:schemeClr>
                </a:solidFill>
              </a:rPr>
              <a:t>将深度值同步到父节点。</a:t>
            </a:r>
          </a:p>
        </p:txBody>
      </p:sp>
      <p:sp>
        <p:nvSpPr>
          <p:cNvPr id="18" name="矩形 17"/>
          <p:cNvSpPr/>
          <p:nvPr/>
        </p:nvSpPr>
        <p:spPr>
          <a:xfrm>
            <a:off x="390526" y="5051035"/>
            <a:ext cx="45719" cy="7485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28141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27</a:t>
            </a:fld>
            <a:endParaRPr lang="zh-CN" altLang="en-US" dirty="0"/>
          </a:p>
        </p:txBody>
      </p:sp>
      <p:sp>
        <p:nvSpPr>
          <p:cNvPr id="4" name="矩形 3"/>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5" name="文本框 4"/>
          <p:cNvSpPr txBox="1"/>
          <p:nvPr/>
        </p:nvSpPr>
        <p:spPr>
          <a:xfrm>
            <a:off x="209470" y="759275"/>
            <a:ext cx="1415772" cy="461665"/>
          </a:xfrm>
          <a:prstGeom prst="rect">
            <a:avLst/>
          </a:prstGeom>
          <a:noFill/>
        </p:spPr>
        <p:txBody>
          <a:bodyPr wrap="none" rtlCol="0">
            <a:spAutoFit/>
          </a:bodyPr>
          <a:lstStyle/>
          <a:p>
            <a:r>
              <a:rPr lang="zh-CN" altLang="en-US" sz="2400" b="1" dirty="0">
                <a:solidFill>
                  <a:schemeClr val="accent6"/>
                </a:solidFill>
              </a:rPr>
              <a:t>数据重组</a:t>
            </a:r>
          </a:p>
        </p:txBody>
      </p:sp>
      <p:sp>
        <p:nvSpPr>
          <p:cNvPr id="6" name="椭圆 5"/>
          <p:cNvSpPr/>
          <p:nvPr/>
        </p:nvSpPr>
        <p:spPr>
          <a:xfrm>
            <a:off x="103742" y="905581"/>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20041" y="4276231"/>
            <a:ext cx="9143999" cy="923330"/>
          </a:xfrm>
          <a:prstGeom prst="rect">
            <a:avLst/>
          </a:prstGeom>
          <a:solidFill>
            <a:schemeClr val="bg1">
              <a:lumMod val="85000"/>
            </a:schemeClr>
          </a:solidFill>
        </p:spPr>
        <p:txBody>
          <a:bodyPr wrap="square">
            <a:spAutoFit/>
          </a:bodyPr>
          <a:lstStyle/>
          <a:p>
            <a:pPr>
              <a:lnSpc>
                <a:spcPct val="150000"/>
              </a:lnSpc>
            </a:pPr>
            <a:r>
              <a:rPr lang="zh-CN" altLang="en-US" dirty="0" smtClean="0">
                <a:solidFill>
                  <a:schemeClr val="tx1">
                    <a:lumMod val="75000"/>
                    <a:lumOff val="25000"/>
                  </a:schemeClr>
                </a:solidFill>
                <a:latin typeface="+mn-ea"/>
              </a:rPr>
              <a:t>核心思想：为</a:t>
            </a:r>
            <a:r>
              <a:rPr lang="zh-CN" altLang="en-US" dirty="0">
                <a:solidFill>
                  <a:schemeClr val="tx1">
                    <a:lumMod val="75000"/>
                    <a:lumOff val="25000"/>
                  </a:schemeClr>
                </a:solidFill>
                <a:latin typeface="+mn-ea"/>
              </a:rPr>
              <a:t>每个字段创建一个</a:t>
            </a:r>
            <a:r>
              <a:rPr lang="zh-CN" altLang="en-US" dirty="0" smtClean="0">
                <a:solidFill>
                  <a:schemeClr val="tx1">
                    <a:lumMod val="75000"/>
                    <a:lumOff val="25000"/>
                  </a:schemeClr>
                </a:solidFill>
                <a:latin typeface="+mn-ea"/>
              </a:rPr>
              <a:t>有限状态机</a:t>
            </a:r>
            <a:r>
              <a:rPr lang="en-US" altLang="zh-CN" dirty="0" smtClean="0">
                <a:solidFill>
                  <a:schemeClr val="tx1">
                    <a:lumMod val="75000"/>
                    <a:lumOff val="25000"/>
                  </a:schemeClr>
                </a:solidFill>
                <a:latin typeface="+mn-ea"/>
              </a:rPr>
              <a:t>(FSM),</a:t>
            </a:r>
            <a:r>
              <a:rPr lang="zh-CN" altLang="en-US" dirty="0" smtClean="0">
                <a:solidFill>
                  <a:schemeClr val="tx1">
                    <a:lumMod val="75000"/>
                    <a:lumOff val="25000"/>
                  </a:schemeClr>
                </a:solidFill>
                <a:latin typeface="+mn-ea"/>
              </a:rPr>
              <a:t>读取</a:t>
            </a:r>
            <a:r>
              <a:rPr lang="zh-CN" altLang="en-US" dirty="0">
                <a:solidFill>
                  <a:schemeClr val="tx1">
                    <a:lumMod val="75000"/>
                    <a:lumOff val="25000"/>
                  </a:schemeClr>
                </a:solidFill>
                <a:latin typeface="+mn-ea"/>
              </a:rPr>
              <a:t>字段值和重复</a:t>
            </a:r>
            <a:r>
              <a:rPr lang="zh-CN" altLang="en-US" dirty="0" smtClean="0">
                <a:solidFill>
                  <a:schemeClr val="tx1">
                    <a:lumMod val="75000"/>
                    <a:lumOff val="25000"/>
                  </a:schemeClr>
                </a:solidFill>
                <a:latin typeface="+mn-ea"/>
              </a:rPr>
              <a:t>深度</a:t>
            </a:r>
            <a:r>
              <a:rPr lang="zh-CN" altLang="en-US" dirty="0">
                <a:solidFill>
                  <a:schemeClr val="tx1">
                    <a:lumMod val="75000"/>
                    <a:lumOff val="25000"/>
                  </a:schemeClr>
                </a:solidFill>
                <a:latin typeface="+mn-ea"/>
              </a:rPr>
              <a:t>，</a:t>
            </a:r>
            <a:r>
              <a:rPr lang="zh-CN" altLang="en-US" dirty="0" smtClean="0">
                <a:solidFill>
                  <a:schemeClr val="tx1">
                    <a:lumMod val="75000"/>
                    <a:lumOff val="25000"/>
                  </a:schemeClr>
                </a:solidFill>
                <a:latin typeface="+mn-ea"/>
              </a:rPr>
              <a:t>然后</a:t>
            </a:r>
            <a:r>
              <a:rPr lang="zh-CN" altLang="en-US" dirty="0">
                <a:solidFill>
                  <a:schemeClr val="tx1">
                    <a:lumMod val="75000"/>
                    <a:lumOff val="25000"/>
                  </a:schemeClr>
                </a:solidFill>
                <a:latin typeface="+mn-ea"/>
              </a:rPr>
              <a:t>顺序地将值添加到输出结果上。</a:t>
            </a:r>
          </a:p>
        </p:txBody>
      </p:sp>
      <p:sp>
        <p:nvSpPr>
          <p:cNvPr id="3" name="矩形 2"/>
          <p:cNvSpPr/>
          <p:nvPr/>
        </p:nvSpPr>
        <p:spPr>
          <a:xfrm>
            <a:off x="20041" y="5199561"/>
            <a:ext cx="9103915" cy="923330"/>
          </a:xfrm>
          <a:prstGeom prst="rect">
            <a:avLst/>
          </a:prstGeom>
        </p:spPr>
        <p:txBody>
          <a:bodyPr wrap="square">
            <a:spAutoFit/>
          </a:bodyPr>
          <a:lstStyle/>
          <a:p>
            <a:r>
              <a:rPr lang="zh-CN" altLang="en-US" dirty="0">
                <a:solidFill>
                  <a:srgbClr val="333333"/>
                </a:solidFill>
                <a:latin typeface="+mn-ea"/>
              </a:rPr>
              <a:t>一个字段的</a:t>
            </a:r>
            <a:r>
              <a:rPr lang="en-US" altLang="zh-CN" dirty="0">
                <a:solidFill>
                  <a:srgbClr val="333333"/>
                </a:solidFill>
                <a:latin typeface="+mn-ea"/>
              </a:rPr>
              <a:t>FSM</a:t>
            </a:r>
            <a:r>
              <a:rPr lang="zh-CN" altLang="en-US" dirty="0">
                <a:solidFill>
                  <a:srgbClr val="333333"/>
                </a:solidFill>
                <a:latin typeface="+mn-ea"/>
              </a:rPr>
              <a:t>状态对应这个字段的</a:t>
            </a:r>
            <a:r>
              <a:rPr lang="en-US" altLang="zh-CN" dirty="0" smtClean="0">
                <a:solidFill>
                  <a:srgbClr val="333333"/>
                </a:solidFill>
                <a:latin typeface="+mn-ea"/>
              </a:rPr>
              <a:t>reader</a:t>
            </a:r>
            <a:r>
              <a:rPr lang="zh-CN" altLang="en-US" dirty="0" smtClean="0">
                <a:solidFill>
                  <a:srgbClr val="333333"/>
                </a:solidFill>
                <a:latin typeface="+mn-ea"/>
              </a:rPr>
              <a:t>，重复</a:t>
            </a:r>
            <a:r>
              <a:rPr lang="zh-CN" altLang="en-US" dirty="0">
                <a:solidFill>
                  <a:srgbClr val="333333"/>
                </a:solidFill>
                <a:latin typeface="+mn-ea"/>
              </a:rPr>
              <a:t>深度驱动状态变迁。一旦一个</a:t>
            </a:r>
            <a:r>
              <a:rPr lang="en-US" altLang="zh-CN" dirty="0">
                <a:solidFill>
                  <a:srgbClr val="333333"/>
                </a:solidFill>
                <a:latin typeface="+mn-ea"/>
              </a:rPr>
              <a:t>reader</a:t>
            </a:r>
            <a:r>
              <a:rPr lang="zh-CN" altLang="en-US" dirty="0">
                <a:solidFill>
                  <a:srgbClr val="333333"/>
                </a:solidFill>
                <a:latin typeface="+mn-ea"/>
              </a:rPr>
              <a:t>获取了一个值，我们将查看下一个值的重复深度来决定状态如何变化、跳转到哪个</a:t>
            </a:r>
            <a:r>
              <a:rPr lang="en-US" altLang="zh-CN" dirty="0">
                <a:solidFill>
                  <a:srgbClr val="333333"/>
                </a:solidFill>
                <a:latin typeface="+mn-ea"/>
              </a:rPr>
              <a:t>reader</a:t>
            </a:r>
            <a:r>
              <a:rPr lang="zh-CN" altLang="en-US" dirty="0">
                <a:solidFill>
                  <a:srgbClr val="333333"/>
                </a:solidFill>
                <a:latin typeface="+mn-ea"/>
              </a:rPr>
              <a:t>。一个</a:t>
            </a:r>
            <a:r>
              <a:rPr lang="en-US" altLang="zh-CN" dirty="0">
                <a:solidFill>
                  <a:srgbClr val="333333"/>
                </a:solidFill>
                <a:latin typeface="+mn-ea"/>
              </a:rPr>
              <a:t>FSM</a:t>
            </a:r>
            <a:r>
              <a:rPr lang="zh-CN" altLang="en-US" dirty="0">
                <a:solidFill>
                  <a:srgbClr val="333333"/>
                </a:solidFill>
                <a:latin typeface="+mn-ea"/>
              </a:rPr>
              <a:t>状态变化的始终就是一条记录装配的全过程。</a:t>
            </a:r>
            <a:endParaRPr lang="zh-CN" altLang="en-US" dirty="0">
              <a:latin typeface="+mn-ea"/>
            </a:endParaRPr>
          </a:p>
        </p:txBody>
      </p:sp>
      <p:pic>
        <p:nvPicPr>
          <p:cNvPr id="7" name="图片 6"/>
          <p:cNvPicPr>
            <a:picLocks noChangeAspect="1"/>
          </p:cNvPicPr>
          <p:nvPr/>
        </p:nvPicPr>
        <p:blipFill>
          <a:blip r:embed="rId3"/>
          <a:stretch>
            <a:fillRect/>
          </a:stretch>
        </p:blipFill>
        <p:spPr>
          <a:xfrm>
            <a:off x="1995487" y="905581"/>
            <a:ext cx="5762625" cy="3238500"/>
          </a:xfrm>
          <a:prstGeom prst="rect">
            <a:avLst/>
          </a:prstGeom>
        </p:spPr>
      </p:pic>
    </p:spTree>
    <p:extLst>
      <p:ext uri="{BB962C8B-B14F-4D97-AF65-F5344CB8AC3E}">
        <p14:creationId xmlns:p14="http://schemas.microsoft.com/office/powerpoint/2010/main" val="24277245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28</a:t>
            </a:fld>
            <a:endParaRPr lang="zh-CN" altLang="en-US" dirty="0"/>
          </a:p>
        </p:txBody>
      </p:sp>
      <p:graphicFrame>
        <p:nvGraphicFramePr>
          <p:cNvPr id="3" name="表格 2"/>
          <p:cNvGraphicFramePr>
            <a:graphicFrameLocks noGrp="1"/>
          </p:cNvGraphicFramePr>
          <p:nvPr>
            <p:extLst/>
          </p:nvPr>
        </p:nvGraphicFramePr>
        <p:xfrm>
          <a:off x="492726" y="1324034"/>
          <a:ext cx="8239794" cy="4305131"/>
        </p:xfrm>
        <a:graphic>
          <a:graphicData uri="http://schemas.openxmlformats.org/drawingml/2006/table">
            <a:tbl>
              <a:tblPr firstRow="1" firstCol="1" bandRow="1">
                <a:tableStyleId>{93296810-A885-4BE3-A3E7-6D5BEEA58F35}</a:tableStyleId>
              </a:tblPr>
              <a:tblGrid>
                <a:gridCol w="2336890">
                  <a:extLst>
                    <a:ext uri="{9D8B030D-6E8A-4147-A177-3AD203B41FA5}">
                      <a16:colId xmlns:a16="http://schemas.microsoft.com/office/drawing/2014/main" val="20000"/>
                    </a:ext>
                  </a:extLst>
                </a:gridCol>
                <a:gridCol w="1182448">
                  <a:extLst>
                    <a:ext uri="{9D8B030D-6E8A-4147-A177-3AD203B41FA5}">
                      <a16:colId xmlns:a16="http://schemas.microsoft.com/office/drawing/2014/main" val="20001"/>
                    </a:ext>
                  </a:extLst>
                </a:gridCol>
                <a:gridCol w="1698991">
                  <a:extLst>
                    <a:ext uri="{9D8B030D-6E8A-4147-A177-3AD203B41FA5}">
                      <a16:colId xmlns:a16="http://schemas.microsoft.com/office/drawing/2014/main" val="20002"/>
                    </a:ext>
                  </a:extLst>
                </a:gridCol>
                <a:gridCol w="3021465">
                  <a:extLst>
                    <a:ext uri="{9D8B030D-6E8A-4147-A177-3AD203B41FA5}">
                      <a16:colId xmlns:a16="http://schemas.microsoft.com/office/drawing/2014/main" val="20003"/>
                    </a:ext>
                  </a:extLst>
                </a:gridCol>
              </a:tblGrid>
              <a:tr h="253243">
                <a:tc>
                  <a:txBody>
                    <a:bodyPr/>
                    <a:lstStyle/>
                    <a:p>
                      <a:pPr indent="266700" algn="ctr">
                        <a:lnSpc>
                          <a:spcPts val="1400"/>
                        </a:lnSpc>
                        <a:spcAft>
                          <a:spcPts val="0"/>
                        </a:spcAft>
                        <a:tabLst>
                          <a:tab pos="2628265" algn="ctr"/>
                          <a:tab pos="5292725" algn="r"/>
                        </a:tabLst>
                      </a:pPr>
                      <a:r>
                        <a:rPr lang="zh-CN" sz="1050" kern="500" dirty="0">
                          <a:effectLst/>
                        </a:rPr>
                        <a:t>当前</a:t>
                      </a:r>
                      <a:r>
                        <a:rPr lang="en-US" sz="1050" kern="500" dirty="0">
                          <a:effectLst/>
                        </a:rPr>
                        <a:t>FSM</a:t>
                      </a:r>
                      <a:endParaRPr lang="zh-CN" sz="105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266700" algn="ctr">
                        <a:lnSpc>
                          <a:spcPts val="1400"/>
                        </a:lnSpc>
                        <a:spcAft>
                          <a:spcPts val="0"/>
                        </a:spcAft>
                        <a:tabLst>
                          <a:tab pos="2628265" algn="ctr"/>
                          <a:tab pos="5292725" algn="r"/>
                        </a:tabLst>
                      </a:pPr>
                      <a:r>
                        <a:rPr lang="zh-CN" sz="1050" kern="500" dirty="0">
                          <a:effectLst/>
                        </a:rPr>
                        <a:t>写入值</a:t>
                      </a:r>
                      <a:endParaRPr lang="zh-CN" sz="105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266700" algn="ctr">
                        <a:lnSpc>
                          <a:spcPts val="1400"/>
                        </a:lnSpc>
                        <a:spcAft>
                          <a:spcPts val="0"/>
                        </a:spcAft>
                        <a:tabLst>
                          <a:tab pos="2628265" algn="ctr"/>
                          <a:tab pos="5292725" algn="r"/>
                        </a:tabLst>
                      </a:pPr>
                      <a:r>
                        <a:rPr lang="zh-CN" sz="1050" kern="500" dirty="0">
                          <a:effectLst/>
                        </a:rPr>
                        <a:t>下一个重复深度值</a:t>
                      </a:r>
                      <a:endParaRPr lang="zh-CN" sz="105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266700" algn="ctr">
                        <a:lnSpc>
                          <a:spcPts val="1400"/>
                        </a:lnSpc>
                        <a:spcAft>
                          <a:spcPts val="0"/>
                        </a:spcAft>
                        <a:tabLst>
                          <a:tab pos="2628265" algn="ctr"/>
                          <a:tab pos="5292725" algn="r"/>
                        </a:tabLst>
                      </a:pPr>
                      <a:r>
                        <a:rPr lang="zh-CN" sz="1050" kern="500" dirty="0">
                          <a:effectLst/>
                        </a:rPr>
                        <a:t>动作</a:t>
                      </a:r>
                      <a:endParaRPr lang="zh-CN" sz="105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extLst>
                  <a:ext uri="{0D108BD9-81ED-4DB2-BD59-A6C34878D82A}">
                    <a16:rowId xmlns:a16="http://schemas.microsoft.com/office/drawing/2014/main" val="10000"/>
                  </a:ext>
                </a:extLst>
              </a:tr>
              <a:tr h="253243">
                <a:tc>
                  <a:txBody>
                    <a:bodyPr/>
                    <a:lstStyle/>
                    <a:p>
                      <a:pPr indent="266700" algn="ctr">
                        <a:lnSpc>
                          <a:spcPts val="1400"/>
                        </a:lnSpc>
                        <a:spcAft>
                          <a:spcPts val="0"/>
                        </a:spcAft>
                        <a:tabLst>
                          <a:tab pos="2628265" algn="ctr"/>
                          <a:tab pos="5292725" algn="r"/>
                        </a:tabLst>
                      </a:pPr>
                      <a:r>
                        <a:rPr lang="en-US" sz="900" kern="500" dirty="0" err="1">
                          <a:effectLst/>
                        </a:rPr>
                        <a:t>DocId</a:t>
                      </a:r>
                      <a:r>
                        <a:rPr lang="zh-CN" sz="900" kern="500" dirty="0">
                          <a:effectLst/>
                        </a:rPr>
                        <a:t>（开始）</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10</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0</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zh-CN" sz="900" kern="500">
                          <a:effectLst/>
                        </a:rPr>
                        <a:t>跳转至</a:t>
                      </a:r>
                      <a:r>
                        <a:rPr lang="en-US" sz="900" kern="500">
                          <a:effectLst/>
                        </a:rPr>
                        <a:t>Links.Backward</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253243">
                <a:tc>
                  <a:txBody>
                    <a:bodyPr/>
                    <a:lstStyle/>
                    <a:p>
                      <a:pPr indent="266700" algn="ctr">
                        <a:lnSpc>
                          <a:spcPts val="1400"/>
                        </a:lnSpc>
                        <a:spcAft>
                          <a:spcPts val="0"/>
                        </a:spcAft>
                        <a:tabLst>
                          <a:tab pos="2628265" algn="ctr"/>
                          <a:tab pos="5292725" algn="r"/>
                        </a:tabLst>
                      </a:pPr>
                      <a:r>
                        <a:rPr lang="en-US" sz="900" kern="500" dirty="0" err="1">
                          <a:effectLst/>
                        </a:rPr>
                        <a:t>Links.Backward</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NULL</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dirty="0">
                          <a:effectLst/>
                        </a:rPr>
                        <a:t>0</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zh-CN" sz="900" kern="500">
                          <a:effectLst/>
                        </a:rPr>
                        <a:t>跳转至</a:t>
                      </a:r>
                      <a:r>
                        <a:rPr lang="en-US" sz="900" kern="500">
                          <a:effectLst/>
                        </a:rPr>
                        <a:t>Links.Forward</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253243">
                <a:tc>
                  <a:txBody>
                    <a:bodyPr/>
                    <a:lstStyle/>
                    <a:p>
                      <a:pPr indent="266700" algn="ctr">
                        <a:lnSpc>
                          <a:spcPts val="1400"/>
                        </a:lnSpc>
                        <a:spcAft>
                          <a:spcPts val="0"/>
                        </a:spcAft>
                        <a:tabLst>
                          <a:tab pos="2628265" algn="ctr"/>
                          <a:tab pos="5292725" algn="r"/>
                        </a:tabLst>
                      </a:pPr>
                      <a:r>
                        <a:rPr lang="en-US" sz="900" kern="500" dirty="0" err="1">
                          <a:effectLst/>
                        </a:rPr>
                        <a:t>Links.Forward</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20</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1</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zh-CN" sz="900" kern="500" dirty="0">
                          <a:effectLst/>
                        </a:rPr>
                        <a:t>停留在</a:t>
                      </a:r>
                      <a:r>
                        <a:rPr lang="en-US" sz="900" kern="500" dirty="0" err="1">
                          <a:effectLst/>
                        </a:rPr>
                        <a:t>Links.Forward</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253243">
                <a:tc>
                  <a:txBody>
                    <a:bodyPr/>
                    <a:lstStyle/>
                    <a:p>
                      <a:pPr indent="266700" algn="ctr">
                        <a:lnSpc>
                          <a:spcPts val="1400"/>
                        </a:lnSpc>
                        <a:spcAft>
                          <a:spcPts val="0"/>
                        </a:spcAft>
                        <a:tabLst>
                          <a:tab pos="2628265" algn="ctr"/>
                          <a:tab pos="5292725" algn="r"/>
                        </a:tabLst>
                      </a:pPr>
                      <a:r>
                        <a:rPr lang="en-US" sz="900" kern="500" dirty="0" err="1">
                          <a:effectLst/>
                        </a:rPr>
                        <a:t>Links.Forward</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40</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1</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zh-CN" sz="900" kern="500">
                          <a:effectLst/>
                        </a:rPr>
                        <a:t>停留在</a:t>
                      </a:r>
                      <a:r>
                        <a:rPr lang="en-US" sz="900" kern="500">
                          <a:effectLst/>
                        </a:rPr>
                        <a:t>Links.Forward</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r h="253243">
                <a:tc>
                  <a:txBody>
                    <a:bodyPr/>
                    <a:lstStyle/>
                    <a:p>
                      <a:pPr indent="266700" algn="ctr">
                        <a:lnSpc>
                          <a:spcPts val="1400"/>
                        </a:lnSpc>
                        <a:spcAft>
                          <a:spcPts val="0"/>
                        </a:spcAft>
                        <a:tabLst>
                          <a:tab pos="2628265" algn="ctr"/>
                          <a:tab pos="5292725" algn="r"/>
                        </a:tabLst>
                      </a:pPr>
                      <a:r>
                        <a:rPr lang="en-US" sz="900" kern="500" dirty="0" err="1">
                          <a:effectLst/>
                        </a:rPr>
                        <a:t>Links.Forward</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60</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0</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zh-CN" sz="900" kern="500">
                          <a:effectLst/>
                        </a:rPr>
                        <a:t>跳转至</a:t>
                      </a:r>
                      <a:r>
                        <a:rPr lang="en-US" sz="900" kern="500">
                          <a:effectLst/>
                        </a:rPr>
                        <a:t>Name.Language.Code</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5"/>
                  </a:ext>
                </a:extLst>
              </a:tr>
              <a:tr h="253243">
                <a:tc>
                  <a:txBody>
                    <a:bodyPr/>
                    <a:lstStyle/>
                    <a:p>
                      <a:pPr indent="266700" algn="ctr">
                        <a:lnSpc>
                          <a:spcPts val="1400"/>
                        </a:lnSpc>
                        <a:spcAft>
                          <a:spcPts val="0"/>
                        </a:spcAft>
                        <a:tabLst>
                          <a:tab pos="2628265" algn="ctr"/>
                          <a:tab pos="5292725" algn="r"/>
                        </a:tabLst>
                      </a:pPr>
                      <a:r>
                        <a:rPr lang="en-US" sz="900" kern="500" dirty="0" err="1">
                          <a:effectLst/>
                        </a:rPr>
                        <a:t>Name.Language.Code</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dirty="0" err="1">
                          <a:effectLst/>
                        </a:rPr>
                        <a:t>en</a:t>
                      </a:r>
                      <a:r>
                        <a:rPr lang="en-US" sz="900" kern="500" dirty="0">
                          <a:effectLst/>
                        </a:rPr>
                        <a:t>-us</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dirty="0">
                          <a:effectLst/>
                        </a:rPr>
                        <a:t>2</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zh-CN" sz="900" kern="500">
                          <a:effectLst/>
                        </a:rPr>
                        <a:t>跳转至</a:t>
                      </a:r>
                      <a:r>
                        <a:rPr lang="en-US" sz="900" kern="500">
                          <a:effectLst/>
                        </a:rPr>
                        <a:t>Name.Language.Country</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6"/>
                  </a:ext>
                </a:extLst>
              </a:tr>
              <a:tr h="253243">
                <a:tc>
                  <a:txBody>
                    <a:bodyPr/>
                    <a:lstStyle/>
                    <a:p>
                      <a:pPr indent="266700" algn="ctr">
                        <a:lnSpc>
                          <a:spcPts val="1400"/>
                        </a:lnSpc>
                        <a:spcAft>
                          <a:spcPts val="0"/>
                        </a:spcAft>
                        <a:tabLst>
                          <a:tab pos="2628265" algn="ctr"/>
                          <a:tab pos="5292725" algn="r"/>
                        </a:tabLst>
                      </a:pPr>
                      <a:r>
                        <a:rPr lang="en-US" sz="900" kern="500">
                          <a:effectLst/>
                        </a:rPr>
                        <a:t>Name.Language.Country</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dirty="0">
                          <a:effectLst/>
                        </a:rPr>
                        <a:t>us</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2</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zh-CN" sz="900" kern="500">
                          <a:effectLst/>
                        </a:rPr>
                        <a:t>跳转至</a:t>
                      </a:r>
                      <a:r>
                        <a:rPr lang="en-US" sz="900" kern="500">
                          <a:effectLst/>
                        </a:rPr>
                        <a:t>Name.Language.Code</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7"/>
                  </a:ext>
                </a:extLst>
              </a:tr>
              <a:tr h="253243">
                <a:tc>
                  <a:txBody>
                    <a:bodyPr/>
                    <a:lstStyle/>
                    <a:p>
                      <a:pPr indent="266700" algn="ctr">
                        <a:lnSpc>
                          <a:spcPts val="1400"/>
                        </a:lnSpc>
                        <a:spcAft>
                          <a:spcPts val="0"/>
                        </a:spcAft>
                        <a:tabLst>
                          <a:tab pos="2628265" algn="ctr"/>
                          <a:tab pos="5292725" algn="r"/>
                        </a:tabLst>
                      </a:pPr>
                      <a:r>
                        <a:rPr lang="en-US" sz="900" kern="500">
                          <a:effectLst/>
                        </a:rPr>
                        <a:t>Name.Language.Code</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dirty="0" err="1">
                          <a:effectLst/>
                        </a:rPr>
                        <a:t>en</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1</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zh-CN" sz="900" kern="500" dirty="0">
                          <a:effectLst/>
                        </a:rPr>
                        <a:t>跳转至</a:t>
                      </a:r>
                      <a:r>
                        <a:rPr lang="en-US" sz="900" kern="500" dirty="0" err="1">
                          <a:effectLst/>
                        </a:rPr>
                        <a:t>Name.Language.Country</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8"/>
                  </a:ext>
                </a:extLst>
              </a:tr>
              <a:tr h="253243">
                <a:tc>
                  <a:txBody>
                    <a:bodyPr/>
                    <a:lstStyle/>
                    <a:p>
                      <a:pPr indent="266700" algn="ctr">
                        <a:lnSpc>
                          <a:spcPts val="1400"/>
                        </a:lnSpc>
                        <a:spcAft>
                          <a:spcPts val="0"/>
                        </a:spcAft>
                        <a:tabLst>
                          <a:tab pos="2628265" algn="ctr"/>
                          <a:tab pos="5292725" algn="r"/>
                        </a:tabLst>
                      </a:pPr>
                      <a:r>
                        <a:rPr lang="en-US" sz="900" kern="500">
                          <a:effectLst/>
                        </a:rPr>
                        <a:t>Name.Language.Country</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dirty="0">
                          <a:effectLst/>
                        </a:rPr>
                        <a:t>NULL</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dirty="0">
                          <a:effectLst/>
                        </a:rPr>
                        <a:t>1</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zh-CN" sz="900" kern="500">
                          <a:effectLst/>
                        </a:rPr>
                        <a:t>跳转至</a:t>
                      </a:r>
                      <a:r>
                        <a:rPr lang="en-US" sz="900" kern="500">
                          <a:effectLst/>
                        </a:rPr>
                        <a:t>Name.Url</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9"/>
                  </a:ext>
                </a:extLst>
              </a:tr>
              <a:tr h="253243">
                <a:tc>
                  <a:txBody>
                    <a:bodyPr/>
                    <a:lstStyle/>
                    <a:p>
                      <a:pPr indent="266700" algn="ctr">
                        <a:lnSpc>
                          <a:spcPts val="1400"/>
                        </a:lnSpc>
                        <a:spcAft>
                          <a:spcPts val="0"/>
                        </a:spcAft>
                        <a:tabLst>
                          <a:tab pos="2628265" algn="ctr"/>
                          <a:tab pos="5292725" algn="r"/>
                        </a:tabLst>
                      </a:pPr>
                      <a:r>
                        <a:rPr lang="en-US" sz="900" kern="500">
                          <a:effectLst/>
                        </a:rPr>
                        <a:t>Name.Url</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http://A</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1</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zh-CN" sz="900" kern="500">
                          <a:effectLst/>
                        </a:rPr>
                        <a:t>跳转至</a:t>
                      </a:r>
                      <a:r>
                        <a:rPr lang="en-US" sz="900" kern="500">
                          <a:effectLst/>
                        </a:rPr>
                        <a:t>Name.Language.Code</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10"/>
                  </a:ext>
                </a:extLst>
              </a:tr>
              <a:tr h="253243">
                <a:tc>
                  <a:txBody>
                    <a:bodyPr/>
                    <a:lstStyle/>
                    <a:p>
                      <a:pPr indent="266700" algn="ctr">
                        <a:lnSpc>
                          <a:spcPts val="1400"/>
                        </a:lnSpc>
                        <a:spcAft>
                          <a:spcPts val="0"/>
                        </a:spcAft>
                        <a:tabLst>
                          <a:tab pos="2628265" algn="ctr"/>
                          <a:tab pos="5292725" algn="r"/>
                        </a:tabLst>
                      </a:pPr>
                      <a:r>
                        <a:rPr lang="en-US" sz="900" kern="500">
                          <a:effectLst/>
                        </a:rPr>
                        <a:t>Name.Language.Code</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NULL</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dirty="0">
                          <a:effectLst/>
                        </a:rPr>
                        <a:t>1</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zh-CN" sz="900" kern="500">
                          <a:effectLst/>
                        </a:rPr>
                        <a:t>跳转至</a:t>
                      </a:r>
                      <a:r>
                        <a:rPr lang="en-US" sz="900" kern="500">
                          <a:effectLst/>
                        </a:rPr>
                        <a:t>Name.Language.Country</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11"/>
                  </a:ext>
                </a:extLst>
              </a:tr>
              <a:tr h="253243">
                <a:tc>
                  <a:txBody>
                    <a:bodyPr/>
                    <a:lstStyle/>
                    <a:p>
                      <a:pPr indent="266700" algn="ctr">
                        <a:lnSpc>
                          <a:spcPts val="1400"/>
                        </a:lnSpc>
                        <a:spcAft>
                          <a:spcPts val="0"/>
                        </a:spcAft>
                        <a:tabLst>
                          <a:tab pos="2628265" algn="ctr"/>
                          <a:tab pos="5292725" algn="r"/>
                        </a:tabLst>
                      </a:pPr>
                      <a:r>
                        <a:rPr lang="en-US" sz="900" kern="500">
                          <a:effectLst/>
                        </a:rPr>
                        <a:t>Name.Language.Country</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NULL</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dirty="0">
                          <a:effectLst/>
                        </a:rPr>
                        <a:t>1</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zh-CN" sz="900" kern="500">
                          <a:effectLst/>
                        </a:rPr>
                        <a:t>跳转至</a:t>
                      </a:r>
                      <a:r>
                        <a:rPr lang="en-US" sz="900" kern="500">
                          <a:effectLst/>
                        </a:rPr>
                        <a:t>Name.Url</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12"/>
                  </a:ext>
                </a:extLst>
              </a:tr>
              <a:tr h="253243">
                <a:tc>
                  <a:txBody>
                    <a:bodyPr/>
                    <a:lstStyle/>
                    <a:p>
                      <a:pPr indent="266700" algn="ctr">
                        <a:lnSpc>
                          <a:spcPts val="1400"/>
                        </a:lnSpc>
                        <a:spcAft>
                          <a:spcPts val="0"/>
                        </a:spcAft>
                        <a:tabLst>
                          <a:tab pos="2628265" algn="ctr"/>
                          <a:tab pos="5292725" algn="r"/>
                        </a:tabLst>
                      </a:pPr>
                      <a:r>
                        <a:rPr lang="en-US" sz="900" kern="500">
                          <a:effectLst/>
                        </a:rPr>
                        <a:t>Name.Url</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http://B</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dirty="0">
                          <a:effectLst/>
                        </a:rPr>
                        <a:t>1</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zh-CN" sz="900" kern="500">
                          <a:effectLst/>
                        </a:rPr>
                        <a:t>跳转至</a:t>
                      </a:r>
                      <a:r>
                        <a:rPr lang="en-US" sz="900" kern="500">
                          <a:effectLst/>
                        </a:rPr>
                        <a:t>Name.Language.Code</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13"/>
                  </a:ext>
                </a:extLst>
              </a:tr>
              <a:tr h="253243">
                <a:tc>
                  <a:txBody>
                    <a:bodyPr/>
                    <a:lstStyle/>
                    <a:p>
                      <a:pPr indent="266700" algn="ctr">
                        <a:lnSpc>
                          <a:spcPts val="1400"/>
                        </a:lnSpc>
                        <a:spcAft>
                          <a:spcPts val="0"/>
                        </a:spcAft>
                        <a:tabLst>
                          <a:tab pos="2628265" algn="ctr"/>
                          <a:tab pos="5292725" algn="r"/>
                        </a:tabLst>
                      </a:pPr>
                      <a:r>
                        <a:rPr lang="en-US" sz="900" kern="500">
                          <a:effectLst/>
                        </a:rPr>
                        <a:t>Name.Language.Code</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en-gb</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dirty="0">
                          <a:effectLst/>
                        </a:rPr>
                        <a:t>0</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zh-CN" sz="900" kern="500" dirty="0">
                          <a:effectLst/>
                        </a:rPr>
                        <a:t>跳转至</a:t>
                      </a:r>
                      <a:r>
                        <a:rPr lang="en-US" sz="900" kern="500" dirty="0" err="1">
                          <a:effectLst/>
                        </a:rPr>
                        <a:t>Name.Language.Country</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14"/>
                  </a:ext>
                </a:extLst>
              </a:tr>
              <a:tr h="253243">
                <a:tc>
                  <a:txBody>
                    <a:bodyPr/>
                    <a:lstStyle/>
                    <a:p>
                      <a:pPr indent="266700" algn="ctr">
                        <a:lnSpc>
                          <a:spcPts val="1400"/>
                        </a:lnSpc>
                        <a:spcAft>
                          <a:spcPts val="0"/>
                        </a:spcAft>
                        <a:tabLst>
                          <a:tab pos="2628265" algn="ctr"/>
                          <a:tab pos="5292725" algn="r"/>
                        </a:tabLst>
                      </a:pPr>
                      <a:r>
                        <a:rPr lang="en-US" sz="900" kern="500">
                          <a:effectLst/>
                        </a:rPr>
                        <a:t>Name.Language.Country</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gb</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0</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zh-CN" sz="900" kern="500" dirty="0">
                          <a:effectLst/>
                        </a:rPr>
                        <a:t>跳转至</a:t>
                      </a:r>
                      <a:r>
                        <a:rPr lang="en-US" sz="900" kern="500" dirty="0" err="1">
                          <a:effectLst/>
                        </a:rPr>
                        <a:t>Name.Url</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15"/>
                  </a:ext>
                </a:extLst>
              </a:tr>
              <a:tr h="253243">
                <a:tc>
                  <a:txBody>
                    <a:bodyPr/>
                    <a:lstStyle/>
                    <a:p>
                      <a:pPr indent="266700" algn="ctr">
                        <a:lnSpc>
                          <a:spcPts val="1400"/>
                        </a:lnSpc>
                        <a:spcAft>
                          <a:spcPts val="0"/>
                        </a:spcAft>
                        <a:tabLst>
                          <a:tab pos="2628265" algn="ctr"/>
                          <a:tab pos="5292725" algn="r"/>
                        </a:tabLst>
                      </a:pPr>
                      <a:r>
                        <a:rPr lang="en-US" sz="900" kern="500">
                          <a:effectLst/>
                        </a:rPr>
                        <a:t>Name.Url</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NULL</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900" kern="500">
                          <a:effectLst/>
                        </a:rPr>
                        <a:t>0</a:t>
                      </a:r>
                      <a:endParaRPr lang="zh-CN" sz="9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zh-CN" sz="900" kern="500" dirty="0">
                          <a:effectLst/>
                        </a:rPr>
                        <a:t>结束</a:t>
                      </a:r>
                      <a:endParaRPr lang="zh-CN" sz="9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16"/>
                  </a:ext>
                </a:extLst>
              </a:tr>
            </a:tbl>
          </a:graphicData>
        </a:graphic>
      </p:graphicFrame>
      <p:sp>
        <p:nvSpPr>
          <p:cNvPr id="4" name="矩形 3"/>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5" name="文本框 4"/>
          <p:cNvSpPr txBox="1"/>
          <p:nvPr/>
        </p:nvSpPr>
        <p:spPr>
          <a:xfrm>
            <a:off x="399253" y="811034"/>
            <a:ext cx="1415772" cy="461665"/>
          </a:xfrm>
          <a:prstGeom prst="rect">
            <a:avLst/>
          </a:prstGeom>
          <a:noFill/>
        </p:spPr>
        <p:txBody>
          <a:bodyPr wrap="none" rtlCol="0">
            <a:spAutoFit/>
          </a:bodyPr>
          <a:lstStyle/>
          <a:p>
            <a:r>
              <a:rPr lang="zh-CN" altLang="en-US" sz="2400" b="1" dirty="0">
                <a:solidFill>
                  <a:schemeClr val="accent6"/>
                </a:solidFill>
              </a:rPr>
              <a:t>数据重组</a:t>
            </a:r>
          </a:p>
        </p:txBody>
      </p:sp>
      <p:sp>
        <p:nvSpPr>
          <p:cNvPr id="6" name="椭圆 5"/>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3792113" y="5651599"/>
            <a:ext cx="1975221" cy="307777"/>
          </a:xfrm>
          <a:prstGeom prst="rect">
            <a:avLst/>
          </a:prstGeom>
        </p:spPr>
        <p:txBody>
          <a:bodyPr wrap="none">
            <a:spAutoFit/>
          </a:bodyPr>
          <a:lstStyle/>
          <a:p>
            <a:r>
              <a:rPr lang="en-US" altLang="zh-CN" sz="1400" dirty="0">
                <a:solidFill>
                  <a:schemeClr val="tx1">
                    <a:lumMod val="75000"/>
                    <a:lumOff val="25000"/>
                  </a:schemeClr>
                </a:solidFill>
              </a:rPr>
              <a:t>r1</a:t>
            </a:r>
            <a:r>
              <a:rPr lang="zh-CN" altLang="en-US" sz="1400" dirty="0">
                <a:solidFill>
                  <a:schemeClr val="tx1">
                    <a:lumMod val="75000"/>
                    <a:lumOff val="25000"/>
                  </a:schemeClr>
                </a:solidFill>
              </a:rPr>
              <a:t>的完整数据重组过程</a:t>
            </a:r>
          </a:p>
        </p:txBody>
      </p:sp>
    </p:spTree>
    <p:extLst>
      <p:ext uri="{BB962C8B-B14F-4D97-AF65-F5344CB8AC3E}">
        <p14:creationId xmlns:p14="http://schemas.microsoft.com/office/powerpoint/2010/main" val="41921346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29</a:t>
            </a:fld>
            <a:endParaRPr lang="zh-CN" altLang="en-US" dirty="0"/>
          </a:p>
        </p:txBody>
      </p:sp>
      <p:pic>
        <p:nvPicPr>
          <p:cNvPr id="3" name="图片 2"/>
          <p:cNvPicPr>
            <a:picLocks noChangeAspect="1"/>
          </p:cNvPicPr>
          <p:nvPr/>
        </p:nvPicPr>
        <p:blipFill>
          <a:blip r:embed="rId2"/>
          <a:stretch>
            <a:fillRect/>
          </a:stretch>
        </p:blipFill>
        <p:spPr>
          <a:xfrm>
            <a:off x="510377" y="2196029"/>
            <a:ext cx="8198302" cy="3642800"/>
          </a:xfrm>
          <a:prstGeom prst="rect">
            <a:avLst/>
          </a:prstGeom>
          <a:effectLst>
            <a:innerShdw blurRad="114300">
              <a:prstClr val="black"/>
            </a:innerShdw>
          </a:effectLst>
        </p:spPr>
      </p:pic>
      <p:sp>
        <p:nvSpPr>
          <p:cNvPr id="5" name="矩形 4"/>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6" name="文本框 5"/>
          <p:cNvSpPr txBox="1"/>
          <p:nvPr/>
        </p:nvSpPr>
        <p:spPr>
          <a:xfrm>
            <a:off x="399253" y="811034"/>
            <a:ext cx="1415772" cy="461665"/>
          </a:xfrm>
          <a:prstGeom prst="rect">
            <a:avLst/>
          </a:prstGeom>
          <a:noFill/>
        </p:spPr>
        <p:txBody>
          <a:bodyPr wrap="none" rtlCol="0">
            <a:spAutoFit/>
          </a:bodyPr>
          <a:lstStyle/>
          <a:p>
            <a:r>
              <a:rPr lang="zh-CN" altLang="en-US" sz="2400" b="1" dirty="0">
                <a:solidFill>
                  <a:schemeClr val="accent6"/>
                </a:solidFill>
              </a:rPr>
              <a:t>数据重组</a:t>
            </a:r>
          </a:p>
        </p:txBody>
      </p:sp>
      <p:sp>
        <p:nvSpPr>
          <p:cNvPr id="7" name="椭圆 6"/>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394891" y="1272699"/>
            <a:ext cx="8482779" cy="923330"/>
          </a:xfrm>
          <a:prstGeom prst="rect">
            <a:avLst/>
          </a:prstGeom>
        </p:spPr>
        <p:txBody>
          <a:bodyPr wrap="square">
            <a:spAutoFit/>
          </a:bodyPr>
          <a:lstStyle/>
          <a:p>
            <a:pPr>
              <a:lnSpc>
                <a:spcPct val="150000"/>
              </a:lnSpc>
            </a:pPr>
            <a:r>
              <a:rPr lang="zh-CN" altLang="en-US" dirty="0">
                <a:solidFill>
                  <a:schemeClr val="tx1">
                    <a:lumMod val="75000"/>
                    <a:lumOff val="25000"/>
                  </a:schemeClr>
                </a:solidFill>
              </a:rPr>
              <a:t>如果具体的查询中不是涉及所有列，而是仅涉及很少的列的话，上述数据重组的过程会更加便利</a:t>
            </a:r>
            <a:r>
              <a:rPr lang="zh-CN" altLang="en-US" dirty="0" smtClean="0">
                <a:solidFill>
                  <a:schemeClr val="tx1">
                    <a:lumMod val="75000"/>
                    <a:lumOff val="25000"/>
                  </a:schemeClr>
                </a:solidFill>
              </a:rPr>
              <a:t>，</a:t>
            </a:r>
            <a:r>
              <a:rPr lang="zh-CN" altLang="en-US" dirty="0">
                <a:solidFill>
                  <a:schemeClr val="tx1">
                    <a:lumMod val="75000"/>
                    <a:lumOff val="25000"/>
                  </a:schemeClr>
                </a:solidFill>
              </a:rPr>
              <a:t>下</a:t>
            </a:r>
            <a:r>
              <a:rPr lang="zh-CN" altLang="en-US" dirty="0" smtClean="0">
                <a:solidFill>
                  <a:schemeClr val="tx1">
                    <a:lumMod val="75000"/>
                    <a:lumOff val="25000"/>
                  </a:schemeClr>
                </a:solidFill>
              </a:rPr>
              <a:t>图中</a:t>
            </a:r>
            <a:r>
              <a:rPr lang="zh-CN" altLang="en-US" dirty="0">
                <a:solidFill>
                  <a:schemeClr val="tx1">
                    <a:lumMod val="75000"/>
                    <a:lumOff val="25000"/>
                  </a:schemeClr>
                </a:solidFill>
              </a:rPr>
              <a:t>仅仅涉及</a:t>
            </a:r>
            <a:r>
              <a:rPr lang="en-US" altLang="zh-CN" dirty="0" err="1">
                <a:solidFill>
                  <a:schemeClr val="tx1">
                    <a:lumMod val="75000"/>
                    <a:lumOff val="25000"/>
                  </a:schemeClr>
                </a:solidFill>
              </a:rPr>
              <a:t>DocId</a:t>
            </a:r>
            <a:r>
              <a:rPr lang="zh-CN" altLang="en-US" dirty="0">
                <a:solidFill>
                  <a:schemeClr val="tx1">
                    <a:lumMod val="75000"/>
                    <a:lumOff val="25000"/>
                  </a:schemeClr>
                </a:solidFill>
              </a:rPr>
              <a:t>和</a:t>
            </a:r>
            <a:r>
              <a:rPr lang="en-US" altLang="zh-CN" dirty="0" err="1">
                <a:solidFill>
                  <a:schemeClr val="tx1">
                    <a:lumMod val="75000"/>
                    <a:lumOff val="25000"/>
                  </a:schemeClr>
                </a:solidFill>
              </a:rPr>
              <a:t>Name.Language.Country</a:t>
            </a:r>
            <a:r>
              <a:rPr lang="zh-CN" altLang="en-US" dirty="0">
                <a:solidFill>
                  <a:schemeClr val="tx1">
                    <a:lumMod val="75000"/>
                    <a:lumOff val="25000"/>
                  </a:schemeClr>
                </a:solidFill>
              </a:rPr>
              <a:t>的有限状态机。</a:t>
            </a:r>
          </a:p>
        </p:txBody>
      </p:sp>
    </p:spTree>
    <p:extLst>
      <p:ext uri="{BB962C8B-B14F-4D97-AF65-F5344CB8AC3E}">
        <p14:creationId xmlns:p14="http://schemas.microsoft.com/office/powerpoint/2010/main" val="18509608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a:t>
            </a:fld>
            <a:endParaRPr lang="zh-CN" altLang="en-US" dirty="0"/>
          </a:p>
        </p:txBody>
      </p:sp>
      <p:sp>
        <p:nvSpPr>
          <p:cNvPr id="3" name="矩形 2"/>
          <p:cNvSpPr/>
          <p:nvPr/>
        </p:nvSpPr>
        <p:spPr>
          <a:xfrm>
            <a:off x="187417" y="120393"/>
            <a:ext cx="5974713" cy="430887"/>
          </a:xfrm>
          <a:prstGeom prst="rect">
            <a:avLst/>
          </a:prstGeom>
        </p:spPr>
        <p:txBody>
          <a:bodyPr wrap="none">
            <a:spAutoFit/>
          </a:bodyPr>
          <a:lstStyle/>
          <a:p>
            <a:r>
              <a:rPr lang="en-US" altLang="zh-CN" sz="2200" b="1" dirty="0" smtClean="0">
                <a:solidFill>
                  <a:schemeClr val="bg1"/>
                </a:solidFill>
                <a:latin typeface="微软雅黑" panose="020B0503020204020204" pitchFamily="34" charset="-122"/>
                <a:ea typeface="微软雅黑" panose="020B0503020204020204" pitchFamily="34" charset="-122"/>
              </a:rPr>
              <a:t>2.6 </a:t>
            </a:r>
            <a:r>
              <a:rPr lang="zh-CN" altLang="en-US" sz="2200" b="1" dirty="0" smtClean="0">
                <a:solidFill>
                  <a:schemeClr val="bg1"/>
                </a:solidFill>
                <a:latin typeface="微软雅黑" panose="020B0503020204020204" pitchFamily="34" charset="-122"/>
                <a:ea typeface="微软雅黑" panose="020B0503020204020204" pitchFamily="34" charset="-122"/>
              </a:rPr>
              <a:t>大规模</a:t>
            </a:r>
            <a:r>
              <a:rPr lang="zh-CN" altLang="en-US" sz="2200" b="1" dirty="0">
                <a:solidFill>
                  <a:schemeClr val="bg1"/>
                </a:solidFill>
                <a:latin typeface="微软雅黑" panose="020B0503020204020204" pitchFamily="34" charset="-122"/>
                <a:ea typeface="微软雅黑" panose="020B0503020204020204" pitchFamily="34" charset="-122"/>
              </a:rPr>
              <a:t>分布式系统的</a:t>
            </a:r>
            <a:r>
              <a:rPr lang="zh-CN" altLang="en-US" sz="2200" b="1" dirty="0" smtClean="0">
                <a:solidFill>
                  <a:schemeClr val="bg1"/>
                </a:solidFill>
                <a:latin typeface="微软雅黑" panose="020B0503020204020204" pitchFamily="34" charset="-122"/>
                <a:ea typeface="微软雅黑" panose="020B0503020204020204" pitchFamily="34" charset="-122"/>
              </a:rPr>
              <a:t>监控基础</a:t>
            </a:r>
            <a:r>
              <a:rPr lang="zh-CN" altLang="en-US" sz="2200" b="1" dirty="0">
                <a:solidFill>
                  <a:schemeClr val="bg1"/>
                </a:solidFill>
                <a:latin typeface="微软雅黑" panose="020B0503020204020204" pitchFamily="34" charset="-122"/>
                <a:ea typeface="微软雅黑" panose="020B0503020204020204" pitchFamily="34" charset="-122"/>
              </a:rPr>
              <a:t>架构</a:t>
            </a:r>
            <a:r>
              <a:rPr lang="en-US" altLang="zh-CN" sz="2200" b="1" dirty="0" smtClean="0">
                <a:solidFill>
                  <a:schemeClr val="bg1"/>
                </a:solidFill>
                <a:latin typeface="微软雅黑" panose="020B0503020204020204" pitchFamily="34" charset="-122"/>
                <a:ea typeface="微软雅黑" panose="020B0503020204020204" pitchFamily="34" charset="-122"/>
              </a:rPr>
              <a:t>Dapper</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99253" y="811034"/>
            <a:ext cx="2031325" cy="461665"/>
          </a:xfrm>
          <a:prstGeom prst="rect">
            <a:avLst/>
          </a:prstGeom>
          <a:noFill/>
        </p:spPr>
        <p:txBody>
          <a:bodyPr wrap="none" rtlCol="0">
            <a:spAutoFit/>
          </a:bodyPr>
          <a:lstStyle/>
          <a:p>
            <a:r>
              <a:rPr lang="zh-CN" altLang="en-US" sz="2400" b="1" dirty="0" smtClean="0">
                <a:solidFill>
                  <a:schemeClr val="accent6"/>
                </a:solidFill>
              </a:rPr>
              <a:t>两个基本要求</a:t>
            </a:r>
            <a:endParaRPr lang="zh-CN" altLang="en-US" sz="2400" b="1" dirty="0">
              <a:solidFill>
                <a:schemeClr val="accent6"/>
              </a:solidFill>
            </a:endParaRPr>
          </a:p>
        </p:txBody>
      </p:sp>
      <p:sp>
        <p:nvSpPr>
          <p:cNvPr id="5" name="椭圆 4"/>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a:off x="2704527" y="2575951"/>
            <a:ext cx="4572000" cy="923330"/>
          </a:xfrm>
          <a:prstGeom prst="rect">
            <a:avLst/>
          </a:prstGeom>
        </p:spPr>
        <p:txBody>
          <a:bodyPr>
            <a:spAutoFit/>
          </a:bodyPr>
          <a:lstStyle/>
          <a:p>
            <a:pPr>
              <a:lnSpc>
                <a:spcPct val="150000"/>
              </a:lnSpc>
            </a:pPr>
            <a:r>
              <a:rPr lang="zh-CN" altLang="en-US" dirty="0">
                <a:solidFill>
                  <a:schemeClr val="tx1">
                    <a:lumMod val="75000"/>
                    <a:lumOff val="25000"/>
                  </a:schemeClr>
                </a:solidFill>
              </a:rPr>
              <a:t>设计出的监控系统应当能够对尽可能多的</a:t>
            </a:r>
            <a:r>
              <a:rPr lang="en-US" altLang="zh-CN" dirty="0">
                <a:solidFill>
                  <a:schemeClr val="tx1">
                    <a:lumMod val="75000"/>
                    <a:lumOff val="25000"/>
                  </a:schemeClr>
                </a:solidFill>
              </a:rPr>
              <a:t>Google</a:t>
            </a:r>
            <a:r>
              <a:rPr lang="zh-CN" altLang="en-US" dirty="0">
                <a:solidFill>
                  <a:schemeClr val="tx1">
                    <a:lumMod val="75000"/>
                    <a:lumOff val="25000"/>
                  </a:schemeClr>
                </a:solidFill>
              </a:rPr>
              <a:t>服务进行监控</a:t>
            </a:r>
          </a:p>
        </p:txBody>
      </p:sp>
      <p:sp>
        <p:nvSpPr>
          <p:cNvPr id="12" name="矩形 11"/>
          <p:cNvSpPr/>
          <p:nvPr/>
        </p:nvSpPr>
        <p:spPr>
          <a:xfrm>
            <a:off x="2704527" y="4517721"/>
            <a:ext cx="5725098" cy="1338828"/>
          </a:xfrm>
          <a:prstGeom prst="rect">
            <a:avLst/>
          </a:prstGeom>
        </p:spPr>
        <p:txBody>
          <a:bodyPr wrap="square">
            <a:spAutoFit/>
          </a:bodyPr>
          <a:lstStyle/>
          <a:p>
            <a:pPr>
              <a:lnSpc>
                <a:spcPct val="150000"/>
              </a:lnSpc>
            </a:pPr>
            <a:r>
              <a:rPr lang="en-US" altLang="zh-CN" dirty="0">
                <a:solidFill>
                  <a:schemeClr val="tx1">
                    <a:lumMod val="75000"/>
                    <a:lumOff val="25000"/>
                  </a:schemeClr>
                </a:solidFill>
              </a:rPr>
              <a:t>Google</a:t>
            </a:r>
            <a:r>
              <a:rPr lang="zh-CN" altLang="en-US" dirty="0">
                <a:solidFill>
                  <a:schemeClr val="tx1">
                    <a:lumMod val="75000"/>
                    <a:lumOff val="25000"/>
                  </a:schemeClr>
                </a:solidFill>
              </a:rPr>
              <a:t>的服务是全天候的，如果不能对</a:t>
            </a:r>
            <a:r>
              <a:rPr lang="en-US" altLang="zh-CN" dirty="0">
                <a:solidFill>
                  <a:schemeClr val="tx1">
                    <a:lumMod val="75000"/>
                    <a:lumOff val="25000"/>
                  </a:schemeClr>
                </a:solidFill>
              </a:rPr>
              <a:t>Google </a:t>
            </a:r>
            <a:r>
              <a:rPr lang="zh-CN" altLang="en-US" dirty="0">
                <a:solidFill>
                  <a:schemeClr val="tx1">
                    <a:lumMod val="75000"/>
                    <a:lumOff val="25000"/>
                  </a:schemeClr>
                </a:solidFill>
              </a:rPr>
              <a:t>的后台同样进行全天候的监控很可能会错过某些无法再现的关键性故障</a:t>
            </a:r>
          </a:p>
        </p:txBody>
      </p:sp>
      <p:sp>
        <p:nvSpPr>
          <p:cNvPr id="14" name="矩形 13"/>
          <p:cNvSpPr/>
          <p:nvPr/>
        </p:nvSpPr>
        <p:spPr>
          <a:xfrm>
            <a:off x="395288" y="1700196"/>
            <a:ext cx="1831358" cy="403385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27756" y="3222282"/>
            <a:ext cx="1798890" cy="1015663"/>
          </a:xfrm>
          <a:prstGeom prst="rect">
            <a:avLst/>
          </a:prstGeom>
        </p:spPr>
        <p:txBody>
          <a:bodyPr wrap="none">
            <a:spAutoFit/>
          </a:bodyPr>
          <a:lstStyle/>
          <a:p>
            <a:pPr>
              <a:lnSpc>
                <a:spcPct val="150000"/>
              </a:lnSpc>
            </a:pPr>
            <a:r>
              <a:rPr lang="zh-CN" altLang="en-US" sz="2000" dirty="0">
                <a:solidFill>
                  <a:schemeClr val="bg1"/>
                </a:solidFill>
              </a:rPr>
              <a:t>监控系统</a:t>
            </a:r>
            <a:r>
              <a:rPr lang="zh-CN" altLang="en-US" sz="2000" dirty="0" smtClean="0">
                <a:solidFill>
                  <a:schemeClr val="bg1"/>
                </a:solidFill>
              </a:rPr>
              <a:t>设计</a:t>
            </a:r>
            <a:endParaRPr lang="en-US" altLang="zh-CN" sz="2000" dirty="0" smtClean="0">
              <a:solidFill>
                <a:schemeClr val="bg1"/>
              </a:solidFill>
            </a:endParaRPr>
          </a:p>
          <a:p>
            <a:pPr>
              <a:lnSpc>
                <a:spcPct val="150000"/>
              </a:lnSpc>
            </a:pPr>
            <a:r>
              <a:rPr lang="zh-CN" altLang="en-US" sz="2000" dirty="0" smtClean="0">
                <a:solidFill>
                  <a:schemeClr val="bg1"/>
                </a:solidFill>
              </a:rPr>
              <a:t>两</a:t>
            </a:r>
            <a:r>
              <a:rPr lang="zh-CN" altLang="en-US" sz="2000" dirty="0">
                <a:solidFill>
                  <a:schemeClr val="bg1"/>
                </a:solidFill>
              </a:rPr>
              <a:t>个基本要求 </a:t>
            </a:r>
          </a:p>
        </p:txBody>
      </p:sp>
      <p:sp>
        <p:nvSpPr>
          <p:cNvPr id="15" name="矩形 14"/>
          <p:cNvSpPr/>
          <p:nvPr/>
        </p:nvSpPr>
        <p:spPr>
          <a:xfrm>
            <a:off x="395288" y="1700196"/>
            <a:ext cx="1831358" cy="109554"/>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704527" y="1700196"/>
            <a:ext cx="5725098" cy="7710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704527" y="1700196"/>
            <a:ext cx="5725098" cy="109554"/>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04527" y="3670526"/>
            <a:ext cx="5725098" cy="7710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704527" y="3670526"/>
            <a:ext cx="5725098" cy="109554"/>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832515" y="1946532"/>
            <a:ext cx="5464445" cy="400110"/>
          </a:xfrm>
          <a:prstGeom prst="rect">
            <a:avLst/>
          </a:prstGeom>
        </p:spPr>
        <p:txBody>
          <a:bodyPr wrap="none">
            <a:spAutoFit/>
          </a:bodyPr>
          <a:lstStyle/>
          <a:p>
            <a:r>
              <a:rPr lang="en-US" altLang="zh-CN" sz="2000" dirty="0" smtClean="0">
                <a:solidFill>
                  <a:schemeClr val="bg1"/>
                </a:solidFill>
              </a:rPr>
              <a:t>1. </a:t>
            </a:r>
            <a:r>
              <a:rPr lang="zh-CN" altLang="en-US" sz="2000" dirty="0" smtClean="0">
                <a:solidFill>
                  <a:schemeClr val="bg1"/>
                </a:solidFill>
              </a:rPr>
              <a:t>广泛</a:t>
            </a:r>
            <a:r>
              <a:rPr lang="zh-CN" altLang="en-US" sz="2000" dirty="0">
                <a:solidFill>
                  <a:schemeClr val="bg1"/>
                </a:solidFill>
              </a:rPr>
              <a:t>可部署性（</a:t>
            </a:r>
            <a:r>
              <a:rPr lang="en-US" altLang="zh-CN" sz="2000" dirty="0">
                <a:solidFill>
                  <a:schemeClr val="bg1"/>
                </a:solidFill>
              </a:rPr>
              <a:t>Ubiquitous Deployment</a:t>
            </a:r>
            <a:r>
              <a:rPr lang="zh-CN" altLang="en-US" sz="2000" dirty="0">
                <a:solidFill>
                  <a:schemeClr val="bg1"/>
                </a:solidFill>
              </a:rPr>
              <a:t>）</a:t>
            </a:r>
          </a:p>
        </p:txBody>
      </p:sp>
      <p:sp>
        <p:nvSpPr>
          <p:cNvPr id="11" name="矩形 10"/>
          <p:cNvSpPr/>
          <p:nvPr/>
        </p:nvSpPr>
        <p:spPr>
          <a:xfrm>
            <a:off x="2848451" y="3898073"/>
            <a:ext cx="2012089" cy="400110"/>
          </a:xfrm>
          <a:prstGeom prst="rect">
            <a:avLst/>
          </a:prstGeom>
        </p:spPr>
        <p:txBody>
          <a:bodyPr wrap="none">
            <a:spAutoFit/>
          </a:bodyPr>
          <a:lstStyle/>
          <a:p>
            <a:r>
              <a:rPr lang="en-US" altLang="zh-CN" sz="2000" dirty="0" smtClean="0">
                <a:solidFill>
                  <a:schemeClr val="bg1"/>
                </a:solidFill>
              </a:rPr>
              <a:t>2. </a:t>
            </a:r>
            <a:r>
              <a:rPr lang="zh-CN" altLang="en-US" sz="2000" dirty="0" smtClean="0">
                <a:solidFill>
                  <a:schemeClr val="bg1"/>
                </a:solidFill>
              </a:rPr>
              <a:t>不</a:t>
            </a:r>
            <a:r>
              <a:rPr lang="zh-CN" altLang="en-US" sz="2000" dirty="0">
                <a:solidFill>
                  <a:schemeClr val="bg1"/>
                </a:solidFill>
              </a:rPr>
              <a:t>间断的监控</a:t>
            </a:r>
          </a:p>
        </p:txBody>
      </p:sp>
      <p:sp>
        <p:nvSpPr>
          <p:cNvPr id="20" name="Freeform 396"/>
          <p:cNvSpPr>
            <a:spLocks noEditPoints="1"/>
          </p:cNvSpPr>
          <p:nvPr/>
        </p:nvSpPr>
        <p:spPr bwMode="auto">
          <a:xfrm>
            <a:off x="1033825" y="2849521"/>
            <a:ext cx="554646" cy="243133"/>
          </a:xfrm>
          <a:custGeom>
            <a:avLst/>
            <a:gdLst>
              <a:gd name="T0" fmla="*/ 1 w 62"/>
              <a:gd name="T1" fmla="*/ 24 h 27"/>
              <a:gd name="T2" fmla="*/ 0 w 62"/>
              <a:gd name="T3" fmla="*/ 17 h 27"/>
              <a:gd name="T4" fmla="*/ 1 w 62"/>
              <a:gd name="T5" fmla="*/ 20 h 27"/>
              <a:gd name="T6" fmla="*/ 3 w 62"/>
              <a:gd name="T7" fmla="*/ 26 h 27"/>
              <a:gd name="T8" fmla="*/ 3 w 62"/>
              <a:gd name="T9" fmla="*/ 14 h 27"/>
              <a:gd name="T10" fmla="*/ 4 w 62"/>
              <a:gd name="T11" fmla="*/ 20 h 27"/>
              <a:gd name="T12" fmla="*/ 5 w 62"/>
              <a:gd name="T13" fmla="*/ 27 h 27"/>
              <a:gd name="T14" fmla="*/ 5 w 62"/>
              <a:gd name="T15" fmla="*/ 13 h 27"/>
              <a:gd name="T16" fmla="*/ 6 w 62"/>
              <a:gd name="T17" fmla="*/ 20 h 27"/>
              <a:gd name="T18" fmla="*/ 8 w 62"/>
              <a:gd name="T19" fmla="*/ 27 h 27"/>
              <a:gd name="T20" fmla="*/ 8 w 62"/>
              <a:gd name="T21" fmla="*/ 13 h 27"/>
              <a:gd name="T22" fmla="*/ 9 w 62"/>
              <a:gd name="T23" fmla="*/ 20 h 27"/>
              <a:gd name="T24" fmla="*/ 10 w 62"/>
              <a:gd name="T25" fmla="*/ 27 h 27"/>
              <a:gd name="T26" fmla="*/ 10 w 62"/>
              <a:gd name="T27" fmla="*/ 14 h 27"/>
              <a:gd name="T28" fmla="*/ 11 w 62"/>
              <a:gd name="T29" fmla="*/ 20 h 27"/>
              <a:gd name="T30" fmla="*/ 13 w 62"/>
              <a:gd name="T31" fmla="*/ 27 h 27"/>
              <a:gd name="T32" fmla="*/ 12 w 62"/>
              <a:gd name="T33" fmla="*/ 10 h 27"/>
              <a:gd name="T34" fmla="*/ 14 w 62"/>
              <a:gd name="T35" fmla="*/ 20 h 27"/>
              <a:gd name="T36" fmla="*/ 15 w 62"/>
              <a:gd name="T37" fmla="*/ 27 h 27"/>
              <a:gd name="T38" fmla="*/ 15 w 62"/>
              <a:gd name="T39" fmla="*/ 7 h 27"/>
              <a:gd name="T40" fmla="*/ 16 w 62"/>
              <a:gd name="T41" fmla="*/ 20 h 27"/>
              <a:gd name="T42" fmla="*/ 18 w 62"/>
              <a:gd name="T43" fmla="*/ 27 h 27"/>
              <a:gd name="T44" fmla="*/ 17 w 62"/>
              <a:gd name="T45" fmla="*/ 6 h 27"/>
              <a:gd name="T46" fmla="*/ 19 w 62"/>
              <a:gd name="T47" fmla="*/ 20 h 27"/>
              <a:gd name="T48" fmla="*/ 20 w 62"/>
              <a:gd name="T49" fmla="*/ 5 h 27"/>
              <a:gd name="T50" fmla="*/ 20 w 62"/>
              <a:gd name="T51" fmla="*/ 26 h 27"/>
              <a:gd name="T52" fmla="*/ 21 w 62"/>
              <a:gd name="T53" fmla="*/ 20 h 27"/>
              <a:gd name="T54" fmla="*/ 23 w 62"/>
              <a:gd name="T55" fmla="*/ 27 h 27"/>
              <a:gd name="T56" fmla="*/ 22 w 62"/>
              <a:gd name="T57" fmla="*/ 6 h 27"/>
              <a:gd name="T58" fmla="*/ 24 w 62"/>
              <a:gd name="T59" fmla="*/ 20 h 27"/>
              <a:gd name="T60" fmla="*/ 26 w 62"/>
              <a:gd name="T61" fmla="*/ 27 h 27"/>
              <a:gd name="T62" fmla="*/ 25 w 62"/>
              <a:gd name="T63" fmla="*/ 7 h 27"/>
              <a:gd name="T64" fmla="*/ 27 w 62"/>
              <a:gd name="T65" fmla="*/ 20 h 27"/>
              <a:gd name="T66" fmla="*/ 29 w 62"/>
              <a:gd name="T67" fmla="*/ 4 h 27"/>
              <a:gd name="T68" fmla="*/ 27 w 62"/>
              <a:gd name="T69" fmla="*/ 4 h 27"/>
              <a:gd name="T70" fmla="*/ 27 w 62"/>
              <a:gd name="T71" fmla="*/ 26 h 27"/>
              <a:gd name="T72" fmla="*/ 28 w 62"/>
              <a:gd name="T73" fmla="*/ 27 h 27"/>
              <a:gd name="T74" fmla="*/ 29 w 62"/>
              <a:gd name="T75" fmla="*/ 26 h 27"/>
              <a:gd name="T76" fmla="*/ 31 w 62"/>
              <a:gd name="T77" fmla="*/ 27 h 27"/>
              <a:gd name="T78" fmla="*/ 30 w 62"/>
              <a:gd name="T79" fmla="*/ 20 h 27"/>
              <a:gd name="T80" fmla="*/ 30 w 62"/>
              <a:gd name="T81" fmla="*/ 2 h 27"/>
              <a:gd name="T82" fmla="*/ 32 w 62"/>
              <a:gd name="T83" fmla="*/ 3 h 27"/>
              <a:gd name="T84" fmla="*/ 54 w 62"/>
              <a:gd name="T85" fmla="*/ 27 h 27"/>
              <a:gd name="T86" fmla="*/ 32 w 62"/>
              <a:gd name="T87" fmla="*/ 2 h 27"/>
              <a:gd name="T88" fmla="*/ 51 w 62"/>
              <a:gd name="T89" fmla="*/ 12 h 27"/>
              <a:gd name="T90" fmla="*/ 54 w 62"/>
              <a:gd name="T9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 h="27">
                <a:moveTo>
                  <a:pt x="1" y="20"/>
                </a:moveTo>
                <a:cubicBezTo>
                  <a:pt x="1" y="23"/>
                  <a:pt x="1" y="23"/>
                  <a:pt x="1" y="23"/>
                </a:cubicBezTo>
                <a:cubicBezTo>
                  <a:pt x="1" y="23"/>
                  <a:pt x="1" y="24"/>
                  <a:pt x="1" y="24"/>
                </a:cubicBezTo>
                <a:cubicBezTo>
                  <a:pt x="1" y="24"/>
                  <a:pt x="0" y="23"/>
                  <a:pt x="0" y="23"/>
                </a:cubicBezTo>
                <a:cubicBezTo>
                  <a:pt x="0" y="20"/>
                  <a:pt x="0" y="20"/>
                  <a:pt x="0" y="20"/>
                </a:cubicBezTo>
                <a:cubicBezTo>
                  <a:pt x="0" y="17"/>
                  <a:pt x="0" y="17"/>
                  <a:pt x="0" y="17"/>
                </a:cubicBezTo>
                <a:cubicBezTo>
                  <a:pt x="0" y="16"/>
                  <a:pt x="1" y="16"/>
                  <a:pt x="1" y="16"/>
                </a:cubicBezTo>
                <a:cubicBezTo>
                  <a:pt x="1" y="16"/>
                  <a:pt x="1" y="16"/>
                  <a:pt x="1" y="17"/>
                </a:cubicBezTo>
                <a:lnTo>
                  <a:pt x="1" y="20"/>
                </a:lnTo>
                <a:close/>
                <a:moveTo>
                  <a:pt x="4" y="20"/>
                </a:moveTo>
                <a:cubicBezTo>
                  <a:pt x="3" y="25"/>
                  <a:pt x="3" y="25"/>
                  <a:pt x="3" y="25"/>
                </a:cubicBezTo>
                <a:cubicBezTo>
                  <a:pt x="3" y="26"/>
                  <a:pt x="3" y="26"/>
                  <a:pt x="3" y="26"/>
                </a:cubicBezTo>
                <a:cubicBezTo>
                  <a:pt x="3" y="26"/>
                  <a:pt x="3" y="26"/>
                  <a:pt x="3" y="25"/>
                </a:cubicBezTo>
                <a:cubicBezTo>
                  <a:pt x="2" y="20"/>
                  <a:pt x="2" y="20"/>
                  <a:pt x="2" y="20"/>
                </a:cubicBezTo>
                <a:cubicBezTo>
                  <a:pt x="3" y="14"/>
                  <a:pt x="3" y="14"/>
                  <a:pt x="3" y="14"/>
                </a:cubicBezTo>
                <a:cubicBezTo>
                  <a:pt x="3" y="14"/>
                  <a:pt x="3" y="14"/>
                  <a:pt x="3" y="14"/>
                </a:cubicBezTo>
                <a:cubicBezTo>
                  <a:pt x="3" y="14"/>
                  <a:pt x="3" y="14"/>
                  <a:pt x="3" y="14"/>
                </a:cubicBezTo>
                <a:lnTo>
                  <a:pt x="4" y="20"/>
                </a:lnTo>
                <a:close/>
                <a:moveTo>
                  <a:pt x="6" y="20"/>
                </a:moveTo>
                <a:cubicBezTo>
                  <a:pt x="6" y="26"/>
                  <a:pt x="6" y="26"/>
                  <a:pt x="6" y="26"/>
                </a:cubicBezTo>
                <a:cubicBezTo>
                  <a:pt x="6" y="26"/>
                  <a:pt x="6" y="27"/>
                  <a:pt x="5" y="27"/>
                </a:cubicBezTo>
                <a:cubicBezTo>
                  <a:pt x="5" y="27"/>
                  <a:pt x="5" y="26"/>
                  <a:pt x="5" y="26"/>
                </a:cubicBezTo>
                <a:cubicBezTo>
                  <a:pt x="5" y="20"/>
                  <a:pt x="5" y="20"/>
                  <a:pt x="5" y="20"/>
                </a:cubicBezTo>
                <a:cubicBezTo>
                  <a:pt x="5" y="13"/>
                  <a:pt x="5" y="13"/>
                  <a:pt x="5" y="13"/>
                </a:cubicBezTo>
                <a:cubicBezTo>
                  <a:pt x="5" y="13"/>
                  <a:pt x="5" y="13"/>
                  <a:pt x="5" y="13"/>
                </a:cubicBezTo>
                <a:cubicBezTo>
                  <a:pt x="6" y="13"/>
                  <a:pt x="6" y="13"/>
                  <a:pt x="6" y="13"/>
                </a:cubicBezTo>
                <a:lnTo>
                  <a:pt x="6" y="20"/>
                </a:lnTo>
                <a:close/>
                <a:moveTo>
                  <a:pt x="9" y="20"/>
                </a:moveTo>
                <a:cubicBezTo>
                  <a:pt x="8" y="26"/>
                  <a:pt x="8" y="26"/>
                  <a:pt x="8" y="26"/>
                </a:cubicBezTo>
                <a:cubicBezTo>
                  <a:pt x="8" y="27"/>
                  <a:pt x="8" y="27"/>
                  <a:pt x="8" y="27"/>
                </a:cubicBezTo>
                <a:cubicBezTo>
                  <a:pt x="8" y="27"/>
                  <a:pt x="8" y="27"/>
                  <a:pt x="8" y="26"/>
                </a:cubicBezTo>
                <a:cubicBezTo>
                  <a:pt x="7" y="20"/>
                  <a:pt x="7" y="20"/>
                  <a:pt x="7" y="20"/>
                </a:cubicBezTo>
                <a:cubicBezTo>
                  <a:pt x="8" y="13"/>
                  <a:pt x="8" y="13"/>
                  <a:pt x="8" y="13"/>
                </a:cubicBezTo>
                <a:cubicBezTo>
                  <a:pt x="8" y="13"/>
                  <a:pt x="8" y="13"/>
                  <a:pt x="8" y="13"/>
                </a:cubicBezTo>
                <a:cubicBezTo>
                  <a:pt x="8" y="13"/>
                  <a:pt x="8" y="13"/>
                  <a:pt x="8" y="13"/>
                </a:cubicBezTo>
                <a:lnTo>
                  <a:pt x="9" y="20"/>
                </a:lnTo>
                <a:close/>
                <a:moveTo>
                  <a:pt x="11" y="20"/>
                </a:moveTo>
                <a:cubicBezTo>
                  <a:pt x="11" y="27"/>
                  <a:pt x="11" y="27"/>
                  <a:pt x="11" y="27"/>
                </a:cubicBezTo>
                <a:cubicBezTo>
                  <a:pt x="11" y="27"/>
                  <a:pt x="11" y="27"/>
                  <a:pt x="10" y="27"/>
                </a:cubicBezTo>
                <a:cubicBezTo>
                  <a:pt x="10" y="27"/>
                  <a:pt x="10" y="27"/>
                  <a:pt x="10" y="27"/>
                </a:cubicBezTo>
                <a:cubicBezTo>
                  <a:pt x="9" y="20"/>
                  <a:pt x="9" y="20"/>
                  <a:pt x="9" y="20"/>
                </a:cubicBezTo>
                <a:cubicBezTo>
                  <a:pt x="10" y="14"/>
                  <a:pt x="10" y="14"/>
                  <a:pt x="10" y="14"/>
                </a:cubicBezTo>
                <a:cubicBezTo>
                  <a:pt x="10" y="13"/>
                  <a:pt x="10" y="13"/>
                  <a:pt x="10" y="13"/>
                </a:cubicBezTo>
                <a:cubicBezTo>
                  <a:pt x="11" y="13"/>
                  <a:pt x="11" y="13"/>
                  <a:pt x="11" y="14"/>
                </a:cubicBezTo>
                <a:lnTo>
                  <a:pt x="11" y="20"/>
                </a:lnTo>
                <a:close/>
                <a:moveTo>
                  <a:pt x="14" y="20"/>
                </a:moveTo>
                <a:cubicBezTo>
                  <a:pt x="13" y="27"/>
                  <a:pt x="13" y="27"/>
                  <a:pt x="13" y="27"/>
                </a:cubicBezTo>
                <a:cubicBezTo>
                  <a:pt x="13" y="27"/>
                  <a:pt x="13" y="27"/>
                  <a:pt x="13" y="27"/>
                </a:cubicBezTo>
                <a:cubicBezTo>
                  <a:pt x="13" y="27"/>
                  <a:pt x="12" y="27"/>
                  <a:pt x="12" y="27"/>
                </a:cubicBezTo>
                <a:cubicBezTo>
                  <a:pt x="12" y="20"/>
                  <a:pt x="12" y="20"/>
                  <a:pt x="12" y="20"/>
                </a:cubicBezTo>
                <a:cubicBezTo>
                  <a:pt x="12" y="10"/>
                  <a:pt x="12" y="10"/>
                  <a:pt x="12" y="10"/>
                </a:cubicBezTo>
                <a:cubicBezTo>
                  <a:pt x="12" y="10"/>
                  <a:pt x="13" y="9"/>
                  <a:pt x="13" y="9"/>
                </a:cubicBezTo>
                <a:cubicBezTo>
                  <a:pt x="13" y="9"/>
                  <a:pt x="13" y="10"/>
                  <a:pt x="13" y="10"/>
                </a:cubicBezTo>
                <a:lnTo>
                  <a:pt x="14" y="20"/>
                </a:lnTo>
                <a:close/>
                <a:moveTo>
                  <a:pt x="16" y="20"/>
                </a:moveTo>
                <a:cubicBezTo>
                  <a:pt x="16" y="27"/>
                  <a:pt x="16" y="27"/>
                  <a:pt x="16" y="27"/>
                </a:cubicBezTo>
                <a:cubicBezTo>
                  <a:pt x="16" y="27"/>
                  <a:pt x="16" y="27"/>
                  <a:pt x="15" y="27"/>
                </a:cubicBezTo>
                <a:cubicBezTo>
                  <a:pt x="15" y="27"/>
                  <a:pt x="15" y="27"/>
                  <a:pt x="15" y="27"/>
                </a:cubicBezTo>
                <a:cubicBezTo>
                  <a:pt x="14" y="20"/>
                  <a:pt x="14" y="20"/>
                  <a:pt x="14" y="20"/>
                </a:cubicBezTo>
                <a:cubicBezTo>
                  <a:pt x="15" y="7"/>
                  <a:pt x="15" y="7"/>
                  <a:pt x="15" y="7"/>
                </a:cubicBezTo>
                <a:cubicBezTo>
                  <a:pt x="15" y="7"/>
                  <a:pt x="15" y="7"/>
                  <a:pt x="15" y="7"/>
                </a:cubicBezTo>
                <a:cubicBezTo>
                  <a:pt x="16" y="7"/>
                  <a:pt x="16" y="7"/>
                  <a:pt x="16" y="7"/>
                </a:cubicBezTo>
                <a:lnTo>
                  <a:pt x="16" y="20"/>
                </a:lnTo>
                <a:close/>
                <a:moveTo>
                  <a:pt x="19" y="20"/>
                </a:moveTo>
                <a:cubicBezTo>
                  <a:pt x="18" y="26"/>
                  <a:pt x="18" y="26"/>
                  <a:pt x="18" y="26"/>
                </a:cubicBezTo>
                <a:cubicBezTo>
                  <a:pt x="18" y="27"/>
                  <a:pt x="18" y="27"/>
                  <a:pt x="18" y="27"/>
                </a:cubicBezTo>
                <a:cubicBezTo>
                  <a:pt x="18" y="27"/>
                  <a:pt x="17" y="27"/>
                  <a:pt x="17" y="26"/>
                </a:cubicBezTo>
                <a:cubicBezTo>
                  <a:pt x="17" y="20"/>
                  <a:pt x="17" y="20"/>
                  <a:pt x="17" y="20"/>
                </a:cubicBezTo>
                <a:cubicBezTo>
                  <a:pt x="17" y="6"/>
                  <a:pt x="17" y="6"/>
                  <a:pt x="17" y="6"/>
                </a:cubicBezTo>
                <a:cubicBezTo>
                  <a:pt x="17" y="6"/>
                  <a:pt x="18" y="6"/>
                  <a:pt x="18" y="6"/>
                </a:cubicBezTo>
                <a:cubicBezTo>
                  <a:pt x="18" y="6"/>
                  <a:pt x="18" y="6"/>
                  <a:pt x="18" y="6"/>
                </a:cubicBezTo>
                <a:lnTo>
                  <a:pt x="19" y="20"/>
                </a:lnTo>
                <a:close/>
                <a:moveTo>
                  <a:pt x="21" y="20"/>
                </a:moveTo>
                <a:cubicBezTo>
                  <a:pt x="21" y="6"/>
                  <a:pt x="21" y="6"/>
                  <a:pt x="21" y="6"/>
                </a:cubicBezTo>
                <a:cubicBezTo>
                  <a:pt x="21" y="6"/>
                  <a:pt x="21" y="5"/>
                  <a:pt x="20" y="5"/>
                </a:cubicBezTo>
                <a:cubicBezTo>
                  <a:pt x="20" y="5"/>
                  <a:pt x="20" y="6"/>
                  <a:pt x="20" y="6"/>
                </a:cubicBezTo>
                <a:cubicBezTo>
                  <a:pt x="19" y="20"/>
                  <a:pt x="19" y="20"/>
                  <a:pt x="19" y="20"/>
                </a:cubicBezTo>
                <a:cubicBezTo>
                  <a:pt x="20" y="26"/>
                  <a:pt x="20" y="26"/>
                  <a:pt x="20" y="26"/>
                </a:cubicBezTo>
                <a:cubicBezTo>
                  <a:pt x="20" y="27"/>
                  <a:pt x="20" y="27"/>
                  <a:pt x="20" y="27"/>
                </a:cubicBezTo>
                <a:cubicBezTo>
                  <a:pt x="21" y="27"/>
                  <a:pt x="21" y="27"/>
                  <a:pt x="21" y="26"/>
                </a:cubicBezTo>
                <a:lnTo>
                  <a:pt x="21" y="20"/>
                </a:lnTo>
                <a:close/>
                <a:moveTo>
                  <a:pt x="24" y="20"/>
                </a:moveTo>
                <a:cubicBezTo>
                  <a:pt x="24" y="26"/>
                  <a:pt x="24" y="26"/>
                  <a:pt x="24" y="26"/>
                </a:cubicBezTo>
                <a:cubicBezTo>
                  <a:pt x="24" y="27"/>
                  <a:pt x="23" y="27"/>
                  <a:pt x="23" y="27"/>
                </a:cubicBezTo>
                <a:cubicBezTo>
                  <a:pt x="23" y="27"/>
                  <a:pt x="22" y="27"/>
                  <a:pt x="22" y="26"/>
                </a:cubicBezTo>
                <a:cubicBezTo>
                  <a:pt x="22" y="20"/>
                  <a:pt x="22" y="20"/>
                  <a:pt x="22" y="20"/>
                </a:cubicBezTo>
                <a:cubicBezTo>
                  <a:pt x="22" y="6"/>
                  <a:pt x="22" y="6"/>
                  <a:pt x="22" y="6"/>
                </a:cubicBezTo>
                <a:cubicBezTo>
                  <a:pt x="22" y="6"/>
                  <a:pt x="23" y="6"/>
                  <a:pt x="23" y="6"/>
                </a:cubicBezTo>
                <a:cubicBezTo>
                  <a:pt x="23" y="6"/>
                  <a:pt x="24" y="6"/>
                  <a:pt x="24" y="6"/>
                </a:cubicBezTo>
                <a:lnTo>
                  <a:pt x="24" y="20"/>
                </a:lnTo>
                <a:close/>
                <a:moveTo>
                  <a:pt x="27" y="20"/>
                </a:moveTo>
                <a:cubicBezTo>
                  <a:pt x="26" y="26"/>
                  <a:pt x="26" y="26"/>
                  <a:pt x="26" y="26"/>
                </a:cubicBezTo>
                <a:cubicBezTo>
                  <a:pt x="26" y="27"/>
                  <a:pt x="26" y="27"/>
                  <a:pt x="26" y="27"/>
                </a:cubicBezTo>
                <a:cubicBezTo>
                  <a:pt x="25" y="27"/>
                  <a:pt x="25" y="27"/>
                  <a:pt x="25" y="26"/>
                </a:cubicBezTo>
                <a:cubicBezTo>
                  <a:pt x="24" y="20"/>
                  <a:pt x="24" y="20"/>
                  <a:pt x="24" y="20"/>
                </a:cubicBezTo>
                <a:cubicBezTo>
                  <a:pt x="25" y="7"/>
                  <a:pt x="25" y="7"/>
                  <a:pt x="25" y="7"/>
                </a:cubicBezTo>
                <a:cubicBezTo>
                  <a:pt x="25" y="6"/>
                  <a:pt x="25" y="6"/>
                  <a:pt x="26" y="6"/>
                </a:cubicBezTo>
                <a:cubicBezTo>
                  <a:pt x="26" y="6"/>
                  <a:pt x="26" y="6"/>
                  <a:pt x="26" y="7"/>
                </a:cubicBezTo>
                <a:lnTo>
                  <a:pt x="27" y="20"/>
                </a:lnTo>
                <a:close/>
                <a:moveTo>
                  <a:pt x="29" y="20"/>
                </a:moveTo>
                <a:cubicBezTo>
                  <a:pt x="29" y="4"/>
                  <a:pt x="29" y="4"/>
                  <a:pt x="29" y="4"/>
                </a:cubicBezTo>
                <a:cubicBezTo>
                  <a:pt x="29" y="4"/>
                  <a:pt x="29" y="4"/>
                  <a:pt x="29" y="4"/>
                </a:cubicBezTo>
                <a:cubicBezTo>
                  <a:pt x="28" y="4"/>
                  <a:pt x="28" y="3"/>
                  <a:pt x="28" y="3"/>
                </a:cubicBezTo>
                <a:cubicBezTo>
                  <a:pt x="28" y="3"/>
                  <a:pt x="28" y="4"/>
                  <a:pt x="28" y="4"/>
                </a:cubicBezTo>
                <a:cubicBezTo>
                  <a:pt x="27" y="4"/>
                  <a:pt x="27" y="4"/>
                  <a:pt x="27" y="4"/>
                </a:cubicBezTo>
                <a:cubicBezTo>
                  <a:pt x="27" y="4"/>
                  <a:pt x="27" y="4"/>
                  <a:pt x="27" y="4"/>
                </a:cubicBezTo>
                <a:cubicBezTo>
                  <a:pt x="27" y="20"/>
                  <a:pt x="27" y="20"/>
                  <a:pt x="27" y="20"/>
                </a:cubicBezTo>
                <a:cubicBezTo>
                  <a:pt x="27" y="20"/>
                  <a:pt x="27" y="20"/>
                  <a:pt x="27" y="26"/>
                </a:cubicBezTo>
                <a:cubicBezTo>
                  <a:pt x="27" y="26"/>
                  <a:pt x="27" y="26"/>
                  <a:pt x="27" y="26"/>
                </a:cubicBezTo>
                <a:cubicBezTo>
                  <a:pt x="27" y="26"/>
                  <a:pt x="27" y="27"/>
                  <a:pt x="28" y="27"/>
                </a:cubicBezTo>
                <a:cubicBezTo>
                  <a:pt x="28" y="27"/>
                  <a:pt x="28" y="27"/>
                  <a:pt x="28" y="27"/>
                </a:cubicBezTo>
                <a:cubicBezTo>
                  <a:pt x="28" y="27"/>
                  <a:pt x="29" y="27"/>
                  <a:pt x="29" y="27"/>
                </a:cubicBezTo>
                <a:cubicBezTo>
                  <a:pt x="29" y="27"/>
                  <a:pt x="29" y="26"/>
                  <a:pt x="29" y="26"/>
                </a:cubicBezTo>
                <a:cubicBezTo>
                  <a:pt x="29" y="26"/>
                  <a:pt x="29" y="26"/>
                  <a:pt x="29" y="26"/>
                </a:cubicBezTo>
                <a:lnTo>
                  <a:pt x="29" y="20"/>
                </a:lnTo>
                <a:close/>
                <a:moveTo>
                  <a:pt x="32" y="26"/>
                </a:moveTo>
                <a:cubicBezTo>
                  <a:pt x="32" y="27"/>
                  <a:pt x="31" y="27"/>
                  <a:pt x="31" y="27"/>
                </a:cubicBezTo>
                <a:cubicBezTo>
                  <a:pt x="30" y="27"/>
                  <a:pt x="30" y="27"/>
                  <a:pt x="30" y="26"/>
                </a:cubicBezTo>
                <a:cubicBezTo>
                  <a:pt x="30" y="23"/>
                  <a:pt x="30" y="23"/>
                  <a:pt x="30" y="23"/>
                </a:cubicBezTo>
                <a:cubicBezTo>
                  <a:pt x="30" y="20"/>
                  <a:pt x="30" y="20"/>
                  <a:pt x="30" y="20"/>
                </a:cubicBezTo>
                <a:cubicBezTo>
                  <a:pt x="30" y="3"/>
                  <a:pt x="30" y="3"/>
                  <a:pt x="30" y="3"/>
                </a:cubicBezTo>
                <a:cubicBezTo>
                  <a:pt x="30" y="3"/>
                  <a:pt x="30" y="3"/>
                  <a:pt x="30" y="3"/>
                </a:cubicBezTo>
                <a:cubicBezTo>
                  <a:pt x="30" y="3"/>
                  <a:pt x="30" y="2"/>
                  <a:pt x="30" y="2"/>
                </a:cubicBezTo>
                <a:cubicBezTo>
                  <a:pt x="30" y="2"/>
                  <a:pt x="31" y="2"/>
                  <a:pt x="31" y="2"/>
                </a:cubicBezTo>
                <a:cubicBezTo>
                  <a:pt x="31" y="2"/>
                  <a:pt x="31" y="2"/>
                  <a:pt x="31" y="2"/>
                </a:cubicBezTo>
                <a:cubicBezTo>
                  <a:pt x="31" y="2"/>
                  <a:pt x="32" y="3"/>
                  <a:pt x="32" y="3"/>
                </a:cubicBezTo>
                <a:cubicBezTo>
                  <a:pt x="32" y="20"/>
                  <a:pt x="32" y="20"/>
                  <a:pt x="32" y="20"/>
                </a:cubicBezTo>
                <a:lnTo>
                  <a:pt x="32" y="26"/>
                </a:lnTo>
                <a:close/>
                <a:moveTo>
                  <a:pt x="54" y="27"/>
                </a:moveTo>
                <a:cubicBezTo>
                  <a:pt x="33" y="27"/>
                  <a:pt x="33" y="27"/>
                  <a:pt x="33" y="27"/>
                </a:cubicBezTo>
                <a:cubicBezTo>
                  <a:pt x="33" y="27"/>
                  <a:pt x="32" y="27"/>
                  <a:pt x="32" y="26"/>
                </a:cubicBezTo>
                <a:cubicBezTo>
                  <a:pt x="32" y="2"/>
                  <a:pt x="32" y="2"/>
                  <a:pt x="32" y="2"/>
                </a:cubicBezTo>
                <a:cubicBezTo>
                  <a:pt x="32" y="2"/>
                  <a:pt x="32" y="1"/>
                  <a:pt x="33" y="1"/>
                </a:cubicBezTo>
                <a:cubicBezTo>
                  <a:pt x="34" y="1"/>
                  <a:pt x="36" y="0"/>
                  <a:pt x="38" y="0"/>
                </a:cubicBezTo>
                <a:cubicBezTo>
                  <a:pt x="45" y="0"/>
                  <a:pt x="51" y="6"/>
                  <a:pt x="51" y="12"/>
                </a:cubicBezTo>
                <a:cubicBezTo>
                  <a:pt x="52" y="12"/>
                  <a:pt x="53" y="12"/>
                  <a:pt x="54" y="12"/>
                </a:cubicBezTo>
                <a:cubicBezTo>
                  <a:pt x="58" y="12"/>
                  <a:pt x="62" y="15"/>
                  <a:pt x="62" y="19"/>
                </a:cubicBezTo>
                <a:cubicBezTo>
                  <a:pt x="62" y="24"/>
                  <a:pt x="58" y="27"/>
                  <a:pt x="54" y="27"/>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19705432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34587" y="1339755"/>
            <a:ext cx="4648298" cy="470773"/>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30</a:t>
            </a:fld>
            <a:endParaRPr lang="zh-CN" altLang="en-US" dirty="0"/>
          </a:p>
        </p:txBody>
      </p:sp>
      <p:pic>
        <p:nvPicPr>
          <p:cNvPr id="9218" name="图片 11"/>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5308846" y="1196974"/>
            <a:ext cx="3376517" cy="4345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5" name="文本框 4"/>
          <p:cNvSpPr txBox="1"/>
          <p:nvPr/>
        </p:nvSpPr>
        <p:spPr>
          <a:xfrm>
            <a:off x="399253" y="811034"/>
            <a:ext cx="1415772" cy="461665"/>
          </a:xfrm>
          <a:prstGeom prst="rect">
            <a:avLst/>
          </a:prstGeom>
          <a:noFill/>
        </p:spPr>
        <p:txBody>
          <a:bodyPr wrap="none" rtlCol="0">
            <a:spAutoFit/>
          </a:bodyPr>
          <a:lstStyle/>
          <a:p>
            <a:r>
              <a:rPr lang="zh-CN" altLang="en-US" sz="2400" b="1" dirty="0">
                <a:solidFill>
                  <a:schemeClr val="accent6"/>
                </a:solidFill>
              </a:rPr>
              <a:t>数据重组</a:t>
            </a:r>
          </a:p>
        </p:txBody>
      </p:sp>
      <p:sp>
        <p:nvSpPr>
          <p:cNvPr id="6" name="椭圆 5"/>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430906" y="1339755"/>
            <a:ext cx="4551979" cy="2585323"/>
          </a:xfrm>
          <a:prstGeom prst="rect">
            <a:avLst/>
          </a:prstGeom>
        </p:spPr>
        <p:txBody>
          <a:bodyPr wrap="square">
            <a:spAutoFit/>
          </a:bodyPr>
          <a:lstStyle/>
          <a:p>
            <a:pPr>
              <a:lnSpc>
                <a:spcPct val="150000"/>
              </a:lnSpc>
            </a:pPr>
            <a:r>
              <a:rPr lang="zh-CN" altLang="en-US" b="1" dirty="0" smtClean="0">
                <a:solidFill>
                  <a:schemeClr val="bg1"/>
                </a:solidFill>
              </a:rPr>
              <a:t>核心</a:t>
            </a:r>
            <a:r>
              <a:rPr lang="zh-CN" altLang="en-US" b="1" dirty="0">
                <a:solidFill>
                  <a:schemeClr val="bg1"/>
                </a:solidFill>
              </a:rPr>
              <a:t>的思想如下</a:t>
            </a:r>
            <a:r>
              <a:rPr lang="zh-CN" altLang="en-US" b="1" dirty="0" smtClean="0">
                <a:solidFill>
                  <a:schemeClr val="bg1"/>
                </a:solidFill>
              </a:rPr>
              <a:t>：</a:t>
            </a:r>
            <a:endParaRPr lang="en-US" altLang="zh-CN" b="1" dirty="0" smtClean="0">
              <a:solidFill>
                <a:schemeClr val="bg1"/>
              </a:solidFill>
            </a:endParaRPr>
          </a:p>
          <a:p>
            <a:pPr>
              <a:lnSpc>
                <a:spcPct val="150000"/>
              </a:lnSpc>
            </a:pPr>
            <a:r>
              <a:rPr lang="zh-CN" altLang="en-US" dirty="0" smtClean="0">
                <a:solidFill>
                  <a:schemeClr val="tx1">
                    <a:lumMod val="75000"/>
                    <a:lumOff val="25000"/>
                  </a:schemeClr>
                </a:solidFill>
              </a:rPr>
              <a:t>设置</a:t>
            </a:r>
            <a:r>
              <a:rPr lang="en-US" altLang="zh-CN" dirty="0">
                <a:solidFill>
                  <a:schemeClr val="tx1">
                    <a:lumMod val="75000"/>
                    <a:lumOff val="25000"/>
                  </a:schemeClr>
                </a:solidFill>
              </a:rPr>
              <a:t>t</a:t>
            </a:r>
            <a:r>
              <a:rPr lang="zh-CN" altLang="en-US" dirty="0">
                <a:solidFill>
                  <a:schemeClr val="tx1">
                    <a:lumMod val="75000"/>
                    <a:lumOff val="25000"/>
                  </a:schemeClr>
                </a:solidFill>
              </a:rPr>
              <a:t>为当前字段读取器的当前值</a:t>
            </a:r>
            <a:r>
              <a:rPr lang="en-US" altLang="zh-CN" dirty="0">
                <a:solidFill>
                  <a:schemeClr val="tx1">
                    <a:lumMod val="75000"/>
                    <a:lumOff val="25000"/>
                  </a:schemeClr>
                </a:solidFill>
              </a:rPr>
              <a:t>f</a:t>
            </a:r>
            <a:r>
              <a:rPr lang="zh-CN" altLang="en-US" dirty="0">
                <a:solidFill>
                  <a:schemeClr val="tx1">
                    <a:lumMod val="75000"/>
                    <a:lumOff val="25000"/>
                  </a:schemeClr>
                </a:solidFill>
              </a:rPr>
              <a:t>所返回的下一个重复深度</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a:lnSpc>
                <a:spcPct val="150000"/>
              </a:lnSpc>
            </a:pPr>
            <a:r>
              <a:rPr lang="zh-CN" altLang="en-US" dirty="0" smtClean="0">
                <a:solidFill>
                  <a:schemeClr val="tx1">
                    <a:lumMod val="75000"/>
                    <a:lumOff val="25000"/>
                  </a:schemeClr>
                </a:solidFill>
              </a:rPr>
              <a:t>在</a:t>
            </a:r>
            <a:r>
              <a:rPr lang="zh-CN" altLang="en-US" dirty="0">
                <a:solidFill>
                  <a:schemeClr val="tx1">
                    <a:lumMod val="75000"/>
                    <a:lumOff val="25000"/>
                  </a:schemeClr>
                </a:solidFill>
              </a:rPr>
              <a:t>模式树中，找到它在</a:t>
            </a:r>
            <a:r>
              <a:rPr lang="zh-CN" altLang="en-US" dirty="0" smtClean="0">
                <a:solidFill>
                  <a:schemeClr val="tx1">
                    <a:lumMod val="75000"/>
                    <a:lumOff val="25000"/>
                  </a:schemeClr>
                </a:solidFill>
              </a:rPr>
              <a:t>深度 </a:t>
            </a:r>
            <a:r>
              <a:rPr lang="en-US" altLang="zh-CN" dirty="0" smtClean="0">
                <a:solidFill>
                  <a:schemeClr val="tx1">
                    <a:lumMod val="75000"/>
                    <a:lumOff val="25000"/>
                  </a:schemeClr>
                </a:solidFill>
              </a:rPr>
              <a:t>t </a:t>
            </a:r>
            <a:r>
              <a:rPr lang="zh-CN" altLang="en-US" dirty="0" smtClean="0">
                <a:solidFill>
                  <a:schemeClr val="tx1">
                    <a:lumMod val="75000"/>
                    <a:lumOff val="25000"/>
                  </a:schemeClr>
                </a:solidFill>
              </a:rPr>
              <a:t>的</a:t>
            </a:r>
            <a:r>
              <a:rPr lang="zh-CN" altLang="en-US" dirty="0">
                <a:solidFill>
                  <a:schemeClr val="tx1">
                    <a:lumMod val="75000"/>
                    <a:lumOff val="25000"/>
                  </a:schemeClr>
                </a:solidFill>
              </a:rPr>
              <a:t>祖先，然后选择该祖先节点的第一个叶子</a:t>
            </a:r>
            <a:r>
              <a:rPr lang="zh-CN" altLang="en-US" dirty="0" smtClean="0">
                <a:solidFill>
                  <a:schemeClr val="tx1">
                    <a:lumMod val="75000"/>
                    <a:lumOff val="25000"/>
                  </a:schemeClr>
                </a:solidFill>
              </a:rPr>
              <a:t>字段 </a:t>
            </a:r>
            <a:r>
              <a:rPr lang="en-US" altLang="zh-CN" dirty="0" smtClean="0">
                <a:solidFill>
                  <a:schemeClr val="tx1">
                    <a:lumMod val="75000"/>
                    <a:lumOff val="25000"/>
                  </a:schemeClr>
                </a:solidFill>
              </a:rPr>
              <a:t>n</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a:lnSpc>
                <a:spcPct val="150000"/>
              </a:lnSpc>
            </a:pPr>
            <a:r>
              <a:rPr lang="zh-CN" altLang="en-US" dirty="0" smtClean="0">
                <a:solidFill>
                  <a:schemeClr val="tx1">
                    <a:lumMod val="75000"/>
                    <a:lumOff val="25000"/>
                  </a:schemeClr>
                </a:solidFill>
              </a:rPr>
              <a:t>由此</a:t>
            </a:r>
            <a:r>
              <a:rPr lang="zh-CN" altLang="en-US" dirty="0">
                <a:solidFill>
                  <a:schemeClr val="tx1">
                    <a:lumMod val="75000"/>
                    <a:lumOff val="25000"/>
                  </a:schemeClr>
                </a:solidFill>
              </a:rPr>
              <a:t>得到一个</a:t>
            </a:r>
            <a:r>
              <a:rPr lang="en-US" altLang="zh-CN" dirty="0">
                <a:solidFill>
                  <a:schemeClr val="tx1">
                    <a:lumMod val="75000"/>
                    <a:lumOff val="25000"/>
                  </a:schemeClr>
                </a:solidFill>
              </a:rPr>
              <a:t>FSM</a:t>
            </a:r>
            <a:r>
              <a:rPr lang="zh-CN" altLang="en-US" dirty="0">
                <a:solidFill>
                  <a:schemeClr val="tx1">
                    <a:lumMod val="75000"/>
                    <a:lumOff val="25000"/>
                  </a:schemeClr>
                </a:solidFill>
              </a:rPr>
              <a:t>状态变化</a:t>
            </a:r>
            <a:r>
              <a:rPr lang="en-US" altLang="zh-CN" b="1" dirty="0">
                <a:solidFill>
                  <a:srgbClr val="70AD47"/>
                </a:solidFill>
              </a:rPr>
              <a:t>(</a:t>
            </a:r>
            <a:r>
              <a:rPr lang="en-US" altLang="zh-CN" b="1" dirty="0" err="1">
                <a:solidFill>
                  <a:srgbClr val="70AD47"/>
                </a:solidFill>
              </a:rPr>
              <a:t>f,t</a:t>
            </a:r>
            <a:r>
              <a:rPr lang="en-US" altLang="zh-CN" b="1" dirty="0">
                <a:solidFill>
                  <a:srgbClr val="70AD47"/>
                </a:solidFill>
              </a:rPr>
              <a:t>)-&gt;n</a:t>
            </a:r>
            <a:r>
              <a:rPr lang="zh-CN" altLang="en-US" dirty="0" smtClean="0">
                <a:solidFill>
                  <a:schemeClr val="tx1">
                    <a:lumMod val="75000"/>
                    <a:lumOff val="25000"/>
                  </a:schemeClr>
                </a:solidFill>
              </a:rPr>
              <a:t>。</a:t>
            </a:r>
            <a:endParaRPr lang="zh-CN" altLang="en-US" dirty="0">
              <a:solidFill>
                <a:schemeClr val="tx1">
                  <a:lumMod val="75000"/>
                  <a:lumOff val="25000"/>
                </a:schemeClr>
              </a:solidFill>
            </a:endParaRPr>
          </a:p>
        </p:txBody>
      </p:sp>
      <p:sp>
        <p:nvSpPr>
          <p:cNvPr id="3" name="矩形 2"/>
          <p:cNvSpPr/>
          <p:nvPr/>
        </p:nvSpPr>
        <p:spPr>
          <a:xfrm>
            <a:off x="6007897" y="5497711"/>
            <a:ext cx="1980029" cy="307777"/>
          </a:xfrm>
          <a:prstGeom prst="rect">
            <a:avLst/>
          </a:prstGeom>
        </p:spPr>
        <p:txBody>
          <a:bodyPr wrap="none">
            <a:spAutoFit/>
          </a:bodyPr>
          <a:lstStyle/>
          <a:p>
            <a:r>
              <a:rPr lang="zh-CN" altLang="en-US" sz="1400" dirty="0">
                <a:solidFill>
                  <a:schemeClr val="tx1">
                    <a:lumMod val="75000"/>
                    <a:lumOff val="25000"/>
                  </a:schemeClr>
                </a:solidFill>
              </a:rPr>
              <a:t>有限状态机的构造算法</a:t>
            </a:r>
          </a:p>
        </p:txBody>
      </p:sp>
    </p:spTree>
    <p:extLst>
      <p:ext uri="{BB962C8B-B14F-4D97-AF65-F5344CB8AC3E}">
        <p14:creationId xmlns:p14="http://schemas.microsoft.com/office/powerpoint/2010/main" val="5298193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31</a:t>
            </a:fld>
            <a:endParaRPr lang="zh-CN" altLang="en-US" dirty="0"/>
          </a:p>
        </p:txBody>
      </p:sp>
      <p:sp>
        <p:nvSpPr>
          <p:cNvPr id="4" name="矩形 3"/>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5" name="文本框 4"/>
          <p:cNvSpPr txBox="1"/>
          <p:nvPr/>
        </p:nvSpPr>
        <p:spPr>
          <a:xfrm>
            <a:off x="399253" y="811034"/>
            <a:ext cx="2339102" cy="461665"/>
          </a:xfrm>
          <a:prstGeom prst="rect">
            <a:avLst/>
          </a:prstGeom>
          <a:noFill/>
        </p:spPr>
        <p:txBody>
          <a:bodyPr wrap="none" rtlCol="0">
            <a:spAutoFit/>
          </a:bodyPr>
          <a:lstStyle/>
          <a:p>
            <a:r>
              <a:rPr lang="zh-CN" altLang="en-US" sz="2400" b="1" dirty="0">
                <a:solidFill>
                  <a:schemeClr val="accent6"/>
                </a:solidFill>
              </a:rPr>
              <a:t>查询语言与执行</a:t>
            </a:r>
          </a:p>
        </p:txBody>
      </p:sp>
      <p:sp>
        <p:nvSpPr>
          <p:cNvPr id="6" name="椭圆 5"/>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395288" y="1272699"/>
            <a:ext cx="8189912" cy="923330"/>
          </a:xfrm>
          <a:prstGeom prst="rect">
            <a:avLst/>
          </a:prstGeom>
        </p:spPr>
        <p:txBody>
          <a:bodyPr wrap="square">
            <a:spAutoFit/>
          </a:bodyPr>
          <a:lstStyle/>
          <a:p>
            <a:pPr>
              <a:lnSpc>
                <a:spcPct val="150000"/>
              </a:lnSpc>
            </a:pPr>
            <a:r>
              <a:rPr lang="en-US" altLang="zh-CN" b="1" dirty="0">
                <a:solidFill>
                  <a:schemeClr val="tx1">
                    <a:lumMod val="75000"/>
                    <a:lumOff val="25000"/>
                  </a:schemeClr>
                </a:solidFill>
              </a:rPr>
              <a:t>Dremel</a:t>
            </a:r>
            <a:r>
              <a:rPr lang="zh-CN" altLang="en-US" dirty="0">
                <a:solidFill>
                  <a:schemeClr val="tx1">
                    <a:lumMod val="75000"/>
                    <a:lumOff val="25000"/>
                  </a:schemeClr>
                </a:solidFill>
              </a:rPr>
              <a:t>的</a:t>
            </a:r>
            <a:r>
              <a:rPr lang="en-US" altLang="zh-CN" b="1" dirty="0">
                <a:solidFill>
                  <a:schemeClr val="tx1">
                    <a:lumMod val="75000"/>
                    <a:lumOff val="25000"/>
                  </a:schemeClr>
                </a:solidFill>
              </a:rPr>
              <a:t>SQL</a:t>
            </a:r>
            <a:r>
              <a:rPr lang="zh-CN" altLang="en-US" dirty="0">
                <a:solidFill>
                  <a:schemeClr val="tx1">
                    <a:lumMod val="75000"/>
                    <a:lumOff val="25000"/>
                  </a:schemeClr>
                </a:solidFill>
              </a:rPr>
              <a:t>查询输入的是一个或多个嵌套结构的表以及相应的模式，而输出的结果是一个</a:t>
            </a:r>
            <a:r>
              <a:rPr lang="zh-CN" altLang="en-US" b="1" dirty="0">
                <a:solidFill>
                  <a:schemeClr val="tx1">
                    <a:lumMod val="75000"/>
                    <a:lumOff val="25000"/>
                  </a:schemeClr>
                </a:solidFill>
              </a:rPr>
              <a:t>嵌套结构的表</a:t>
            </a:r>
            <a:r>
              <a:rPr lang="zh-CN" altLang="en-US" dirty="0">
                <a:solidFill>
                  <a:schemeClr val="tx1">
                    <a:lumMod val="75000"/>
                    <a:lumOff val="25000"/>
                  </a:schemeClr>
                </a:solidFill>
              </a:rPr>
              <a:t>以及</a:t>
            </a:r>
            <a:r>
              <a:rPr lang="zh-CN" altLang="en-US" b="1" dirty="0">
                <a:solidFill>
                  <a:schemeClr val="tx1">
                    <a:lumMod val="75000"/>
                    <a:lumOff val="25000"/>
                  </a:schemeClr>
                </a:solidFill>
              </a:rPr>
              <a:t>相应的模式</a:t>
            </a:r>
            <a:r>
              <a:rPr lang="zh-CN" altLang="en-US" dirty="0">
                <a:solidFill>
                  <a:schemeClr val="tx1">
                    <a:lumMod val="75000"/>
                    <a:lumOff val="25000"/>
                  </a:schemeClr>
                </a:solidFill>
              </a:rPr>
              <a:t>。</a:t>
            </a:r>
          </a:p>
        </p:txBody>
      </p:sp>
      <p:pic>
        <p:nvPicPr>
          <p:cNvPr id="10" name="图片 21"/>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20852" y="2235007"/>
            <a:ext cx="7021348" cy="3519428"/>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7534760" y="3074530"/>
            <a:ext cx="1338828" cy="369332"/>
          </a:xfrm>
          <a:prstGeom prst="rect">
            <a:avLst/>
          </a:prstGeom>
          <a:solidFill>
            <a:srgbClr val="70AD47"/>
          </a:solidFill>
        </p:spPr>
        <p:txBody>
          <a:bodyPr wrap="none">
            <a:spAutoFit/>
          </a:bodyPr>
          <a:lstStyle/>
          <a:p>
            <a:r>
              <a:rPr lang="zh-CN" altLang="en-US" dirty="0">
                <a:solidFill>
                  <a:schemeClr val="bg1"/>
                </a:solidFill>
              </a:rPr>
              <a:t>嵌套子查询</a:t>
            </a:r>
          </a:p>
        </p:txBody>
      </p:sp>
      <p:sp>
        <p:nvSpPr>
          <p:cNvPr id="12" name="矩形 11"/>
          <p:cNvSpPr/>
          <p:nvPr/>
        </p:nvSpPr>
        <p:spPr>
          <a:xfrm>
            <a:off x="7534760" y="3536645"/>
            <a:ext cx="1338828" cy="369332"/>
          </a:xfrm>
          <a:prstGeom prst="rect">
            <a:avLst/>
          </a:prstGeom>
          <a:solidFill>
            <a:schemeClr val="bg1">
              <a:lumMod val="85000"/>
            </a:schemeClr>
          </a:solidFill>
        </p:spPr>
        <p:txBody>
          <a:bodyPr wrap="none">
            <a:spAutoFit/>
          </a:bodyPr>
          <a:lstStyle/>
          <a:p>
            <a:r>
              <a:rPr lang="zh-CN" altLang="en-US" dirty="0"/>
              <a:t>记录内聚合</a:t>
            </a:r>
          </a:p>
        </p:txBody>
      </p:sp>
      <p:sp>
        <p:nvSpPr>
          <p:cNvPr id="13" name="矩形 12"/>
          <p:cNvSpPr/>
          <p:nvPr/>
        </p:nvSpPr>
        <p:spPr>
          <a:xfrm>
            <a:off x="7534760" y="3998760"/>
            <a:ext cx="1338828" cy="369332"/>
          </a:xfrm>
          <a:prstGeom prst="rect">
            <a:avLst/>
          </a:prstGeom>
          <a:solidFill>
            <a:srgbClr val="70AD47"/>
          </a:solidFill>
        </p:spPr>
        <p:txBody>
          <a:bodyPr wrap="square">
            <a:spAutoFit/>
          </a:bodyPr>
          <a:lstStyle/>
          <a:p>
            <a:r>
              <a:rPr lang="en-US" altLang="zh-CN" dirty="0">
                <a:solidFill>
                  <a:schemeClr val="bg1"/>
                </a:solidFill>
              </a:rPr>
              <a:t>top-k</a:t>
            </a:r>
            <a:endParaRPr lang="zh-CN" altLang="en-US" dirty="0">
              <a:solidFill>
                <a:schemeClr val="bg1"/>
              </a:solidFill>
            </a:endParaRPr>
          </a:p>
        </p:txBody>
      </p:sp>
      <p:sp>
        <p:nvSpPr>
          <p:cNvPr id="14" name="矩形 13"/>
          <p:cNvSpPr/>
          <p:nvPr/>
        </p:nvSpPr>
        <p:spPr>
          <a:xfrm>
            <a:off x="7534760" y="4460875"/>
            <a:ext cx="1338828" cy="369332"/>
          </a:xfrm>
          <a:prstGeom prst="rect">
            <a:avLst/>
          </a:prstGeom>
          <a:solidFill>
            <a:schemeClr val="bg1">
              <a:lumMod val="85000"/>
            </a:schemeClr>
          </a:solidFill>
        </p:spPr>
        <p:txBody>
          <a:bodyPr wrap="square">
            <a:spAutoFit/>
          </a:bodyPr>
          <a:lstStyle/>
          <a:p>
            <a:r>
              <a:rPr lang="en-US" altLang="zh-CN" dirty="0"/>
              <a:t>joins</a:t>
            </a:r>
            <a:endParaRPr lang="zh-CN" altLang="en-US" dirty="0"/>
          </a:p>
        </p:txBody>
      </p:sp>
      <p:sp>
        <p:nvSpPr>
          <p:cNvPr id="15" name="矩形 14"/>
          <p:cNvSpPr/>
          <p:nvPr/>
        </p:nvSpPr>
        <p:spPr>
          <a:xfrm>
            <a:off x="7534760" y="4922989"/>
            <a:ext cx="1338828" cy="369332"/>
          </a:xfrm>
          <a:prstGeom prst="rect">
            <a:avLst/>
          </a:prstGeom>
          <a:solidFill>
            <a:srgbClr val="70AD47"/>
          </a:solidFill>
        </p:spPr>
        <p:txBody>
          <a:bodyPr wrap="square">
            <a:spAutoFit/>
          </a:bodyPr>
          <a:lstStyle/>
          <a:p>
            <a:r>
              <a:rPr lang="zh-CN" altLang="en-US" dirty="0" smtClean="0">
                <a:solidFill>
                  <a:schemeClr val="bg1"/>
                </a:solidFill>
              </a:rPr>
              <a:t>自定义</a:t>
            </a:r>
            <a:r>
              <a:rPr lang="zh-CN" altLang="en-US" dirty="0">
                <a:solidFill>
                  <a:schemeClr val="bg1"/>
                </a:solidFill>
              </a:rPr>
              <a:t>函数</a:t>
            </a:r>
          </a:p>
        </p:txBody>
      </p:sp>
      <p:sp>
        <p:nvSpPr>
          <p:cNvPr id="17" name="矩形 16"/>
          <p:cNvSpPr/>
          <p:nvPr/>
        </p:nvSpPr>
        <p:spPr>
          <a:xfrm>
            <a:off x="7534760" y="5385103"/>
            <a:ext cx="1338828" cy="369332"/>
          </a:xfrm>
          <a:prstGeom prst="rect">
            <a:avLst/>
          </a:prstGeom>
          <a:solidFill>
            <a:schemeClr val="bg1">
              <a:lumMod val="85000"/>
            </a:schemeClr>
          </a:solidFill>
        </p:spPr>
        <p:txBody>
          <a:bodyPr wrap="square">
            <a:spAutoFit/>
          </a:bodyPr>
          <a:lstStyle/>
          <a:p>
            <a:r>
              <a:rPr lang="en-US" altLang="zh-CN" dirty="0" smtClean="0"/>
              <a:t>… …</a:t>
            </a:r>
            <a:endParaRPr lang="zh-CN" altLang="en-US" dirty="0"/>
          </a:p>
        </p:txBody>
      </p:sp>
    </p:spTree>
    <p:extLst>
      <p:ext uri="{BB962C8B-B14F-4D97-AF65-F5344CB8AC3E}">
        <p14:creationId xmlns:p14="http://schemas.microsoft.com/office/powerpoint/2010/main" val="19140392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32</a:t>
            </a:fld>
            <a:endParaRPr lang="zh-CN" altLang="en-US" dirty="0"/>
          </a:p>
        </p:txBody>
      </p:sp>
      <p:sp>
        <p:nvSpPr>
          <p:cNvPr id="4" name="矩形 3"/>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5" name="文本框 4"/>
          <p:cNvSpPr txBox="1"/>
          <p:nvPr/>
        </p:nvSpPr>
        <p:spPr>
          <a:xfrm>
            <a:off x="399253" y="811034"/>
            <a:ext cx="2339102" cy="461665"/>
          </a:xfrm>
          <a:prstGeom prst="rect">
            <a:avLst/>
          </a:prstGeom>
          <a:noFill/>
        </p:spPr>
        <p:txBody>
          <a:bodyPr wrap="none" rtlCol="0">
            <a:spAutoFit/>
          </a:bodyPr>
          <a:lstStyle/>
          <a:p>
            <a:r>
              <a:rPr lang="zh-CN" altLang="en-US" sz="2400" b="1" dirty="0">
                <a:solidFill>
                  <a:schemeClr val="accent6"/>
                </a:solidFill>
              </a:rPr>
              <a:t>查询语言与执行</a:t>
            </a:r>
          </a:p>
        </p:txBody>
      </p:sp>
      <p:sp>
        <p:nvSpPr>
          <p:cNvPr id="6" name="椭圆 5"/>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图片 6"/>
          <p:cNvPicPr>
            <a:picLocks noChangeAspect="1"/>
          </p:cNvPicPr>
          <p:nvPr/>
        </p:nvPicPr>
        <p:blipFill>
          <a:blip r:embed="rId2"/>
          <a:stretch>
            <a:fillRect/>
          </a:stretch>
        </p:blipFill>
        <p:spPr>
          <a:xfrm>
            <a:off x="187417" y="1272699"/>
            <a:ext cx="6338929" cy="4662275"/>
          </a:xfrm>
          <a:prstGeom prst="rect">
            <a:avLst/>
          </a:prstGeom>
        </p:spPr>
      </p:pic>
    </p:spTree>
    <p:extLst>
      <p:ext uri="{BB962C8B-B14F-4D97-AF65-F5344CB8AC3E}">
        <p14:creationId xmlns:p14="http://schemas.microsoft.com/office/powerpoint/2010/main" val="16785679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99253" y="1994752"/>
            <a:ext cx="2166147" cy="380148"/>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99253" y="3854086"/>
            <a:ext cx="2166147" cy="380148"/>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99253" y="5090134"/>
            <a:ext cx="2166147" cy="380148"/>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33</a:t>
            </a:fld>
            <a:endParaRPr lang="zh-CN" altLang="en-US" dirty="0"/>
          </a:p>
        </p:txBody>
      </p:sp>
      <p:sp>
        <p:nvSpPr>
          <p:cNvPr id="5" name="矩形 4"/>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6" name="矩形 5"/>
          <p:cNvSpPr/>
          <p:nvPr/>
        </p:nvSpPr>
        <p:spPr>
          <a:xfrm>
            <a:off x="356346" y="1318611"/>
            <a:ext cx="8279653" cy="369332"/>
          </a:xfrm>
          <a:prstGeom prst="rect">
            <a:avLst/>
          </a:prstGeom>
          <a:solidFill>
            <a:schemeClr val="bg1">
              <a:lumMod val="85000"/>
            </a:schemeClr>
          </a:solidFill>
        </p:spPr>
        <p:txBody>
          <a:bodyPr wrap="square">
            <a:spAutoFit/>
          </a:bodyPr>
          <a:lstStyle/>
          <a:p>
            <a:r>
              <a:rPr lang="en-US" altLang="zh-CN" dirty="0"/>
              <a:t>Dremel</a:t>
            </a:r>
            <a:r>
              <a:rPr lang="zh-CN" altLang="en-US" dirty="0"/>
              <a:t>利用多层级服务树（</a:t>
            </a:r>
            <a:r>
              <a:rPr lang="en-US" altLang="zh-CN" dirty="0"/>
              <a:t>multi-level service tree</a:t>
            </a:r>
            <a:r>
              <a:rPr lang="zh-CN" altLang="en-US" dirty="0"/>
              <a:t>）的概念来执行查询操作</a:t>
            </a:r>
          </a:p>
        </p:txBody>
      </p:sp>
      <p:sp>
        <p:nvSpPr>
          <p:cNvPr id="7" name="矩形 6"/>
          <p:cNvSpPr/>
          <p:nvPr/>
        </p:nvSpPr>
        <p:spPr>
          <a:xfrm>
            <a:off x="379869" y="1994752"/>
            <a:ext cx="2452231" cy="1695336"/>
          </a:xfrm>
          <a:prstGeom prst="rect">
            <a:avLst/>
          </a:prstGeom>
        </p:spPr>
        <p:txBody>
          <a:bodyPr wrap="square">
            <a:spAutoFit/>
          </a:bodyPr>
          <a:lstStyle/>
          <a:p>
            <a:pPr>
              <a:lnSpc>
                <a:spcPts val="2500"/>
              </a:lnSpc>
            </a:pPr>
            <a:r>
              <a:rPr lang="zh-CN" altLang="en-US" b="1" dirty="0">
                <a:solidFill>
                  <a:schemeClr val="bg1"/>
                </a:solidFill>
              </a:rPr>
              <a:t>根</a:t>
            </a:r>
            <a:r>
              <a:rPr lang="zh-CN" altLang="en-US" b="1" dirty="0" smtClean="0">
                <a:solidFill>
                  <a:schemeClr val="bg1"/>
                </a:solidFill>
              </a:rPr>
              <a:t>服务器</a:t>
            </a:r>
            <a:endParaRPr lang="en-US" altLang="zh-CN" b="1" dirty="0" smtClean="0">
              <a:solidFill>
                <a:schemeClr val="bg1"/>
              </a:solidFill>
            </a:endParaRPr>
          </a:p>
          <a:p>
            <a:pPr>
              <a:lnSpc>
                <a:spcPts val="2500"/>
              </a:lnSpc>
            </a:pPr>
            <a:r>
              <a:rPr lang="zh-CN" altLang="en-US" dirty="0" smtClean="0">
                <a:solidFill>
                  <a:schemeClr val="tx1">
                    <a:lumMod val="75000"/>
                    <a:lumOff val="25000"/>
                  </a:schemeClr>
                </a:solidFill>
              </a:rPr>
              <a:t>接受</a:t>
            </a:r>
            <a:r>
              <a:rPr lang="zh-CN" altLang="en-US" dirty="0">
                <a:solidFill>
                  <a:schemeClr val="tx1">
                    <a:lumMod val="75000"/>
                    <a:lumOff val="25000"/>
                  </a:schemeClr>
                </a:solidFill>
              </a:rPr>
              <a:t>客户端发出的</a:t>
            </a:r>
            <a:r>
              <a:rPr lang="zh-CN" altLang="en-US" dirty="0" smtClean="0">
                <a:solidFill>
                  <a:schemeClr val="tx1">
                    <a:lumMod val="75000"/>
                    <a:lumOff val="25000"/>
                  </a:schemeClr>
                </a:solidFill>
              </a:rPr>
              <a:t>请求，读取</a:t>
            </a:r>
            <a:r>
              <a:rPr lang="zh-CN" altLang="en-US" dirty="0">
                <a:solidFill>
                  <a:schemeClr val="tx1">
                    <a:lumMod val="75000"/>
                    <a:lumOff val="25000"/>
                  </a:schemeClr>
                </a:solidFill>
              </a:rPr>
              <a:t>相应的</a:t>
            </a:r>
            <a:r>
              <a:rPr lang="zh-CN" altLang="en-US" dirty="0" smtClean="0">
                <a:solidFill>
                  <a:schemeClr val="tx1">
                    <a:lumMod val="75000"/>
                    <a:lumOff val="25000"/>
                  </a:schemeClr>
                </a:solidFill>
              </a:rPr>
              <a:t>元数据，将</a:t>
            </a:r>
            <a:r>
              <a:rPr lang="zh-CN" altLang="en-US" dirty="0">
                <a:solidFill>
                  <a:schemeClr val="tx1">
                    <a:lumMod val="75000"/>
                    <a:lumOff val="25000"/>
                  </a:schemeClr>
                </a:solidFill>
              </a:rPr>
              <a:t>请求转发至中间</a:t>
            </a:r>
            <a:r>
              <a:rPr lang="zh-CN" altLang="en-US" dirty="0" smtClean="0">
                <a:solidFill>
                  <a:schemeClr val="tx1">
                    <a:lumMod val="75000"/>
                    <a:lumOff val="25000"/>
                  </a:schemeClr>
                </a:solidFill>
              </a:rPr>
              <a:t>服务器</a:t>
            </a:r>
            <a:r>
              <a:rPr lang="zh-CN" altLang="en-US" dirty="0">
                <a:solidFill>
                  <a:schemeClr val="tx1">
                    <a:lumMod val="75000"/>
                    <a:lumOff val="25000"/>
                  </a:schemeClr>
                </a:solidFill>
              </a:rPr>
              <a:t>。</a:t>
            </a:r>
          </a:p>
        </p:txBody>
      </p:sp>
      <p:sp>
        <p:nvSpPr>
          <p:cNvPr id="9" name="矩形 8"/>
          <p:cNvSpPr/>
          <p:nvPr/>
        </p:nvSpPr>
        <p:spPr>
          <a:xfrm>
            <a:off x="420852" y="3869734"/>
            <a:ext cx="2245017" cy="1054135"/>
          </a:xfrm>
          <a:prstGeom prst="rect">
            <a:avLst/>
          </a:prstGeom>
        </p:spPr>
        <p:txBody>
          <a:bodyPr wrap="square">
            <a:spAutoFit/>
          </a:bodyPr>
          <a:lstStyle/>
          <a:p>
            <a:pPr>
              <a:lnSpc>
                <a:spcPts val="2500"/>
              </a:lnSpc>
            </a:pPr>
            <a:r>
              <a:rPr lang="zh-CN" altLang="en-US" b="1" dirty="0">
                <a:solidFill>
                  <a:schemeClr val="bg1"/>
                </a:solidFill>
              </a:rPr>
              <a:t>中间</a:t>
            </a:r>
            <a:r>
              <a:rPr lang="zh-CN" altLang="en-US" b="1" dirty="0" smtClean="0">
                <a:solidFill>
                  <a:schemeClr val="bg1"/>
                </a:solidFill>
              </a:rPr>
              <a:t>服务器</a:t>
            </a:r>
            <a:endParaRPr lang="en-US" altLang="zh-CN" b="1" dirty="0" smtClean="0">
              <a:solidFill>
                <a:schemeClr val="bg1"/>
              </a:solidFill>
            </a:endParaRPr>
          </a:p>
          <a:p>
            <a:pPr>
              <a:lnSpc>
                <a:spcPts val="2500"/>
              </a:lnSpc>
            </a:pPr>
            <a:r>
              <a:rPr lang="zh-CN" altLang="en-US" dirty="0" smtClean="0">
                <a:solidFill>
                  <a:schemeClr val="tx1">
                    <a:lumMod val="75000"/>
                    <a:lumOff val="25000"/>
                  </a:schemeClr>
                </a:solidFill>
              </a:rPr>
              <a:t>负责</a:t>
            </a:r>
            <a:r>
              <a:rPr lang="zh-CN" altLang="en-US" dirty="0">
                <a:solidFill>
                  <a:schemeClr val="tx1">
                    <a:lumMod val="75000"/>
                    <a:lumOff val="25000"/>
                  </a:schemeClr>
                </a:solidFill>
              </a:rPr>
              <a:t>查询中间结果的聚集</a:t>
            </a:r>
          </a:p>
        </p:txBody>
      </p:sp>
      <p:sp>
        <p:nvSpPr>
          <p:cNvPr id="10" name="矩形 9"/>
          <p:cNvSpPr/>
          <p:nvPr/>
        </p:nvSpPr>
        <p:spPr>
          <a:xfrm>
            <a:off x="420852" y="5103515"/>
            <a:ext cx="2245017" cy="733534"/>
          </a:xfrm>
          <a:prstGeom prst="rect">
            <a:avLst/>
          </a:prstGeom>
        </p:spPr>
        <p:txBody>
          <a:bodyPr wrap="square">
            <a:spAutoFit/>
          </a:bodyPr>
          <a:lstStyle/>
          <a:p>
            <a:pPr>
              <a:lnSpc>
                <a:spcPts val="2500"/>
              </a:lnSpc>
            </a:pPr>
            <a:r>
              <a:rPr lang="zh-CN" altLang="en-US" b="1" dirty="0">
                <a:solidFill>
                  <a:schemeClr val="bg1"/>
                </a:solidFill>
              </a:rPr>
              <a:t>叶子</a:t>
            </a:r>
            <a:r>
              <a:rPr lang="zh-CN" altLang="en-US" b="1" dirty="0" smtClean="0">
                <a:solidFill>
                  <a:schemeClr val="bg1"/>
                </a:solidFill>
              </a:rPr>
              <a:t>服务器</a:t>
            </a:r>
            <a:endParaRPr lang="en-US" altLang="zh-CN" b="1" dirty="0" smtClean="0">
              <a:solidFill>
                <a:schemeClr val="bg1"/>
              </a:solidFill>
            </a:endParaRPr>
          </a:p>
          <a:p>
            <a:pPr>
              <a:lnSpc>
                <a:spcPts val="2500"/>
              </a:lnSpc>
            </a:pPr>
            <a:r>
              <a:rPr lang="zh-CN" altLang="en-US" dirty="0" smtClean="0">
                <a:solidFill>
                  <a:schemeClr val="tx1">
                    <a:lumMod val="75000"/>
                    <a:lumOff val="25000"/>
                  </a:schemeClr>
                </a:solidFill>
              </a:rPr>
              <a:t>负责执行数据来源</a:t>
            </a:r>
            <a:endParaRPr lang="zh-CN" altLang="en-US" dirty="0">
              <a:solidFill>
                <a:schemeClr val="tx1">
                  <a:lumMod val="75000"/>
                  <a:lumOff val="25000"/>
                </a:schemeClr>
              </a:solidFill>
            </a:endParaRPr>
          </a:p>
        </p:txBody>
      </p:sp>
      <p:pic>
        <p:nvPicPr>
          <p:cNvPr id="16" name="图片 15"/>
          <p:cNvPicPr>
            <a:picLocks noChangeAspect="1"/>
          </p:cNvPicPr>
          <p:nvPr/>
        </p:nvPicPr>
        <p:blipFill>
          <a:blip r:embed="rId2"/>
          <a:stretch>
            <a:fillRect/>
          </a:stretch>
        </p:blipFill>
        <p:spPr>
          <a:xfrm>
            <a:off x="2665869" y="1995535"/>
            <a:ext cx="5970130" cy="3809953"/>
          </a:xfrm>
          <a:prstGeom prst="rect">
            <a:avLst/>
          </a:prstGeom>
          <a:effectLst>
            <a:innerShdw blurRad="114300">
              <a:prstClr val="black"/>
            </a:innerShdw>
          </a:effectLst>
        </p:spPr>
      </p:pic>
      <p:sp>
        <p:nvSpPr>
          <p:cNvPr id="19" name="文本框 18"/>
          <p:cNvSpPr txBox="1"/>
          <p:nvPr/>
        </p:nvSpPr>
        <p:spPr>
          <a:xfrm>
            <a:off x="399253" y="811034"/>
            <a:ext cx="2339102" cy="461665"/>
          </a:xfrm>
          <a:prstGeom prst="rect">
            <a:avLst/>
          </a:prstGeom>
          <a:noFill/>
        </p:spPr>
        <p:txBody>
          <a:bodyPr wrap="none" rtlCol="0">
            <a:spAutoFit/>
          </a:bodyPr>
          <a:lstStyle/>
          <a:p>
            <a:r>
              <a:rPr lang="zh-CN" altLang="en-US" sz="2400" b="1" dirty="0">
                <a:solidFill>
                  <a:schemeClr val="accent6"/>
                </a:solidFill>
              </a:rPr>
              <a:t>查询语言与执行</a:t>
            </a:r>
          </a:p>
        </p:txBody>
      </p:sp>
      <p:sp>
        <p:nvSpPr>
          <p:cNvPr id="20" name="椭圆 19"/>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5857352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34</a:t>
            </a:fld>
            <a:endParaRPr lang="zh-CN" altLang="en-US" dirty="0"/>
          </a:p>
        </p:txBody>
      </p:sp>
      <p:sp>
        <p:nvSpPr>
          <p:cNvPr id="4" name="文本框 3"/>
          <p:cNvSpPr txBox="1"/>
          <p:nvPr/>
        </p:nvSpPr>
        <p:spPr>
          <a:xfrm>
            <a:off x="399253" y="811034"/>
            <a:ext cx="2339102" cy="461665"/>
          </a:xfrm>
          <a:prstGeom prst="rect">
            <a:avLst/>
          </a:prstGeom>
          <a:noFill/>
        </p:spPr>
        <p:txBody>
          <a:bodyPr wrap="none" rtlCol="0">
            <a:spAutoFit/>
          </a:bodyPr>
          <a:lstStyle/>
          <a:p>
            <a:r>
              <a:rPr lang="zh-CN" altLang="en-US" sz="2400" b="1" dirty="0">
                <a:solidFill>
                  <a:schemeClr val="accent6"/>
                </a:solidFill>
              </a:rPr>
              <a:t>查询语言与执行</a:t>
            </a:r>
          </a:p>
        </p:txBody>
      </p:sp>
      <p:sp>
        <p:nvSpPr>
          <p:cNvPr id="5" name="椭圆 4"/>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293525" y="2362572"/>
            <a:ext cx="8621875" cy="553998"/>
          </a:xfrm>
          <a:prstGeom prst="rect">
            <a:avLst/>
          </a:prstGeom>
          <a:solidFill>
            <a:schemeClr val="bg1">
              <a:lumMod val="85000"/>
            </a:schemeClr>
          </a:solidFill>
        </p:spPr>
        <p:txBody>
          <a:bodyPr wrap="square">
            <a:spAutoFit/>
          </a:bodyPr>
          <a:lstStyle/>
          <a:p>
            <a:pPr>
              <a:lnSpc>
                <a:spcPct val="150000"/>
              </a:lnSpc>
            </a:pPr>
            <a:r>
              <a:rPr lang="en-US" altLang="zh-CN" sz="2000" dirty="0" smtClean="0">
                <a:solidFill>
                  <a:schemeClr val="tx1">
                    <a:lumMod val="75000"/>
                    <a:lumOff val="25000"/>
                  </a:schemeClr>
                </a:solidFill>
                <a:latin typeface="+mn-ea"/>
              </a:rPr>
              <a:t>[</a:t>
            </a:r>
            <a:r>
              <a:rPr lang="zh-CN" altLang="en-US" sz="2000" dirty="0" smtClean="0">
                <a:solidFill>
                  <a:schemeClr val="tx1">
                    <a:lumMod val="75000"/>
                    <a:lumOff val="25000"/>
                  </a:schemeClr>
                </a:solidFill>
                <a:latin typeface="+mn-ea"/>
              </a:rPr>
              <a:t>例</a:t>
            </a:r>
            <a:r>
              <a:rPr lang="en-US" altLang="zh-CN" sz="2000" dirty="0" smtClean="0">
                <a:solidFill>
                  <a:schemeClr val="tx1">
                    <a:lumMod val="75000"/>
                    <a:lumOff val="25000"/>
                  </a:schemeClr>
                </a:solidFill>
                <a:latin typeface="+mn-ea"/>
              </a:rPr>
              <a:t>]</a:t>
            </a:r>
            <a:r>
              <a:rPr lang="zh-CN" altLang="en-US" sz="2000" dirty="0">
                <a:latin typeface="+mn-ea"/>
              </a:rPr>
              <a:t>对于请求</a:t>
            </a:r>
            <a:r>
              <a:rPr lang="zh-CN" altLang="en-US" sz="2000" dirty="0" smtClean="0">
                <a:latin typeface="+mn-ea"/>
              </a:rPr>
              <a:t>：</a:t>
            </a:r>
            <a:r>
              <a:rPr lang="en-US" altLang="zh-CN" sz="2000" dirty="0">
                <a:latin typeface="+mn-ea"/>
              </a:rPr>
              <a:t>SELECT A, COUNT(B) FROM T GROUP BY A</a:t>
            </a:r>
            <a:endParaRPr lang="zh-CN" altLang="en-US" sz="2000" dirty="0">
              <a:solidFill>
                <a:schemeClr val="tx1">
                  <a:lumMod val="75000"/>
                  <a:lumOff val="25000"/>
                </a:schemeClr>
              </a:solidFill>
              <a:latin typeface="+mn-ea"/>
            </a:endParaRPr>
          </a:p>
        </p:txBody>
      </p:sp>
      <p:sp>
        <p:nvSpPr>
          <p:cNvPr id="12" name="矩形 11"/>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14" name="矩形 13"/>
          <p:cNvSpPr/>
          <p:nvPr/>
        </p:nvSpPr>
        <p:spPr>
          <a:xfrm>
            <a:off x="293526" y="3000729"/>
            <a:ext cx="8850474" cy="1323439"/>
          </a:xfrm>
          <a:prstGeom prst="rect">
            <a:avLst/>
          </a:prstGeom>
        </p:spPr>
        <p:txBody>
          <a:bodyPr wrap="square">
            <a:spAutoFit/>
          </a:bodyPr>
          <a:lstStyle/>
          <a:p>
            <a:r>
              <a:rPr lang="zh-CN" altLang="en-US" sz="2000" dirty="0" smtClean="0">
                <a:latin typeface="+mn-ea"/>
              </a:rPr>
              <a:t>（</a:t>
            </a:r>
            <a:r>
              <a:rPr lang="en-US" altLang="zh-CN" sz="2000" dirty="0" smtClean="0">
                <a:latin typeface="+mn-ea"/>
              </a:rPr>
              <a:t>1</a:t>
            </a:r>
            <a:r>
              <a:rPr lang="zh-CN" altLang="en-US" sz="2000" dirty="0" smtClean="0">
                <a:latin typeface="+mn-ea"/>
              </a:rPr>
              <a:t>）根</a:t>
            </a:r>
            <a:r>
              <a:rPr lang="zh-CN" altLang="en-US" sz="2000" dirty="0">
                <a:latin typeface="+mn-ea"/>
              </a:rPr>
              <a:t>节点收到请求，会根据数据的分区请求，将请求</a:t>
            </a:r>
            <a:r>
              <a:rPr lang="zh-CN" altLang="en-US" sz="2000" dirty="0" smtClean="0">
                <a:latin typeface="+mn-ea"/>
              </a:rPr>
              <a:t>变成为：</a:t>
            </a:r>
            <a:endParaRPr lang="en-US" altLang="zh-CN" sz="2000" dirty="0" smtClean="0">
              <a:latin typeface="+mn-ea"/>
            </a:endParaRPr>
          </a:p>
          <a:p>
            <a:r>
              <a:rPr lang="en-US" altLang="zh-CN" sz="2000" dirty="0" smtClean="0">
                <a:latin typeface="+mn-ea"/>
              </a:rPr>
              <a:t>SELECT </a:t>
            </a:r>
            <a:r>
              <a:rPr lang="en-US" altLang="zh-CN" sz="2000" dirty="0">
                <a:latin typeface="+mn-ea"/>
              </a:rPr>
              <a:t>A, SUM(c) FROM (R1 UNION ALL ... Rn) GROUP BY </a:t>
            </a:r>
            <a:r>
              <a:rPr lang="en-US" altLang="zh-CN" sz="2000" dirty="0" smtClean="0">
                <a:latin typeface="+mn-ea"/>
              </a:rPr>
              <a:t>A</a:t>
            </a:r>
          </a:p>
          <a:p>
            <a:r>
              <a:rPr lang="en-US" altLang="zh-CN" sz="2000" dirty="0">
                <a:latin typeface="+mn-ea"/>
              </a:rPr>
              <a:t>R1,…RN</a:t>
            </a:r>
            <a:r>
              <a:rPr lang="zh-CN" altLang="en-US" sz="2000" dirty="0">
                <a:latin typeface="+mn-ea"/>
              </a:rPr>
              <a:t>是</a:t>
            </a:r>
            <a:r>
              <a:rPr lang="en-US" altLang="zh-CN" sz="2000" dirty="0">
                <a:latin typeface="+mn-ea"/>
              </a:rPr>
              <a:t>T</a:t>
            </a:r>
            <a:r>
              <a:rPr lang="zh-CN" altLang="en-US" sz="2000" dirty="0">
                <a:latin typeface="+mn-ea"/>
              </a:rPr>
              <a:t>的分区计算出的结果集。越大的表有越多的分区，越多的分区可以越好的支持</a:t>
            </a:r>
            <a:r>
              <a:rPr lang="zh-CN" altLang="en-US" sz="2000" dirty="0" smtClean="0">
                <a:latin typeface="+mn-ea"/>
              </a:rPr>
              <a:t>并发。</a:t>
            </a:r>
            <a:endParaRPr lang="zh-CN" altLang="en-US" sz="2000" dirty="0">
              <a:latin typeface="+mn-ea"/>
            </a:endParaRPr>
          </a:p>
        </p:txBody>
      </p:sp>
      <p:sp>
        <p:nvSpPr>
          <p:cNvPr id="15" name="矩形 14"/>
          <p:cNvSpPr/>
          <p:nvPr/>
        </p:nvSpPr>
        <p:spPr>
          <a:xfrm>
            <a:off x="293525" y="4324168"/>
            <a:ext cx="8850476" cy="1015663"/>
          </a:xfrm>
          <a:prstGeom prst="rect">
            <a:avLst/>
          </a:prstGeom>
        </p:spPr>
        <p:txBody>
          <a:bodyPr wrap="square">
            <a:spAutoFit/>
          </a:bodyPr>
          <a:lstStyle/>
          <a:p>
            <a:r>
              <a:rPr lang="zh-CN" altLang="en-US" sz="2000" dirty="0" smtClean="0">
                <a:latin typeface="+mn-ea"/>
              </a:rPr>
              <a:t>（</a:t>
            </a:r>
            <a:r>
              <a:rPr lang="en-US" altLang="zh-CN" sz="2000" dirty="0" smtClean="0">
                <a:latin typeface="+mn-ea"/>
              </a:rPr>
              <a:t>2</a:t>
            </a:r>
            <a:r>
              <a:rPr lang="zh-CN" altLang="en-US" sz="2000" dirty="0" smtClean="0">
                <a:latin typeface="+mn-ea"/>
              </a:rPr>
              <a:t>）然后</a:t>
            </a:r>
            <a:r>
              <a:rPr lang="zh-CN" altLang="en-US" sz="2000" dirty="0">
                <a:latin typeface="+mn-ea"/>
              </a:rPr>
              <a:t>再将请求切分，发送到每个分区的叶子</a:t>
            </a:r>
            <a:r>
              <a:rPr lang="en-US" altLang="zh-CN" sz="2000" dirty="0">
                <a:latin typeface="+mn-ea"/>
              </a:rPr>
              <a:t>Server</a:t>
            </a:r>
            <a:r>
              <a:rPr lang="zh-CN" altLang="en-US" sz="2000" dirty="0">
                <a:latin typeface="+mn-ea"/>
              </a:rPr>
              <a:t>上面去</a:t>
            </a:r>
            <a:r>
              <a:rPr lang="en-US" altLang="zh-CN" sz="2000" dirty="0">
                <a:latin typeface="+mn-ea"/>
              </a:rPr>
              <a:t>,</a:t>
            </a:r>
            <a:r>
              <a:rPr lang="zh-CN" altLang="en-US" sz="2000" dirty="0">
                <a:latin typeface="+mn-ea"/>
              </a:rPr>
              <a:t>对于每个</a:t>
            </a:r>
            <a:r>
              <a:rPr lang="en-US" altLang="zh-CN" sz="2000" dirty="0" smtClean="0">
                <a:latin typeface="+mn-ea"/>
              </a:rPr>
              <a:t>Server.</a:t>
            </a:r>
          </a:p>
          <a:p>
            <a:r>
              <a:rPr lang="en-US" altLang="zh-CN" sz="2000" dirty="0" err="1">
                <a:latin typeface="+mn-ea"/>
              </a:rPr>
              <a:t>Ri</a:t>
            </a:r>
            <a:r>
              <a:rPr lang="en-US" altLang="zh-CN" sz="2000" dirty="0">
                <a:latin typeface="+mn-ea"/>
              </a:rPr>
              <a:t> = SELECT A, COUNT(B) AS c FROM </a:t>
            </a:r>
            <a:r>
              <a:rPr lang="en-US" altLang="zh-CN" sz="2000" dirty="0" err="1">
                <a:latin typeface="+mn-ea"/>
              </a:rPr>
              <a:t>Ti</a:t>
            </a:r>
            <a:r>
              <a:rPr lang="en-US" altLang="zh-CN" sz="2000" dirty="0">
                <a:latin typeface="+mn-ea"/>
              </a:rPr>
              <a:t> GROUP BY A</a:t>
            </a:r>
            <a:endParaRPr lang="zh-CN" altLang="en-US" sz="2000" dirty="0">
              <a:latin typeface="+mn-ea"/>
            </a:endParaRPr>
          </a:p>
        </p:txBody>
      </p:sp>
      <p:sp>
        <p:nvSpPr>
          <p:cNvPr id="16" name="矩形 15"/>
          <p:cNvSpPr/>
          <p:nvPr/>
        </p:nvSpPr>
        <p:spPr>
          <a:xfrm>
            <a:off x="293524" y="5293664"/>
            <a:ext cx="8723148" cy="707886"/>
          </a:xfrm>
          <a:prstGeom prst="rect">
            <a:avLst/>
          </a:prstGeom>
        </p:spPr>
        <p:txBody>
          <a:bodyPr wrap="square">
            <a:spAutoFit/>
          </a:bodyPr>
          <a:lstStyle/>
          <a:p>
            <a:r>
              <a:rPr lang="zh-CN" altLang="en-US" sz="2000" dirty="0" smtClean="0">
                <a:latin typeface="+mn-ea"/>
              </a:rPr>
              <a:t>结果集</a:t>
            </a:r>
            <a:r>
              <a:rPr lang="zh-CN" altLang="en-US" sz="2000" dirty="0">
                <a:latin typeface="+mn-ea"/>
              </a:rPr>
              <a:t>一定会比原始数据小很多，处理起来也更快。根服务器可以很快的将数据汇总。具体的聚合方式，可以使用现有的并行数据库技术。</a:t>
            </a:r>
          </a:p>
        </p:txBody>
      </p:sp>
      <p:sp>
        <p:nvSpPr>
          <p:cNvPr id="17" name="矩形 16"/>
          <p:cNvSpPr/>
          <p:nvPr/>
        </p:nvSpPr>
        <p:spPr>
          <a:xfrm>
            <a:off x="293524" y="1271305"/>
            <a:ext cx="8621876" cy="961289"/>
          </a:xfrm>
          <a:prstGeom prst="rect">
            <a:avLst/>
          </a:prstGeom>
          <a:solidFill>
            <a:schemeClr val="bg1">
              <a:lumMod val="85000"/>
            </a:schemeClr>
          </a:solidFill>
        </p:spPr>
        <p:txBody>
          <a:bodyPr wrap="square">
            <a:spAutoFit/>
          </a:bodyPr>
          <a:lstStyle/>
          <a:p>
            <a:pPr>
              <a:lnSpc>
                <a:spcPct val="150000"/>
              </a:lnSpc>
            </a:pPr>
            <a:r>
              <a:rPr lang="en-US" altLang="zh-CN" sz="2000" dirty="0"/>
              <a:t>Dremel</a:t>
            </a:r>
            <a:r>
              <a:rPr lang="zh-CN" altLang="en-US" sz="2000" dirty="0"/>
              <a:t>中的数据都是分布式存储的，因此每一层查询涉及的数据实际都被水平划分后存储在多个服务器上。</a:t>
            </a:r>
          </a:p>
        </p:txBody>
      </p:sp>
    </p:spTree>
    <p:extLst>
      <p:ext uri="{BB962C8B-B14F-4D97-AF65-F5344CB8AC3E}">
        <p14:creationId xmlns:p14="http://schemas.microsoft.com/office/powerpoint/2010/main" val="18170950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35</a:t>
            </a:fld>
            <a:endParaRPr lang="zh-CN" altLang="en-US" dirty="0"/>
          </a:p>
        </p:txBody>
      </p:sp>
      <p:sp>
        <p:nvSpPr>
          <p:cNvPr id="4" name="文本框 3"/>
          <p:cNvSpPr txBox="1"/>
          <p:nvPr/>
        </p:nvSpPr>
        <p:spPr>
          <a:xfrm>
            <a:off x="399253" y="811034"/>
            <a:ext cx="2339102" cy="461665"/>
          </a:xfrm>
          <a:prstGeom prst="rect">
            <a:avLst/>
          </a:prstGeom>
          <a:noFill/>
        </p:spPr>
        <p:txBody>
          <a:bodyPr wrap="none" rtlCol="0">
            <a:spAutoFit/>
          </a:bodyPr>
          <a:lstStyle/>
          <a:p>
            <a:r>
              <a:rPr lang="zh-CN" altLang="en-US" sz="2400" b="1" dirty="0">
                <a:solidFill>
                  <a:schemeClr val="accent6"/>
                </a:solidFill>
              </a:rPr>
              <a:t>查询语言与执行</a:t>
            </a:r>
          </a:p>
        </p:txBody>
      </p:sp>
      <p:sp>
        <p:nvSpPr>
          <p:cNvPr id="5" name="椭圆 4"/>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588053" y="1520984"/>
            <a:ext cx="8072867" cy="499624"/>
          </a:xfrm>
          <a:prstGeom prst="rect">
            <a:avLst/>
          </a:prstGeom>
          <a:solidFill>
            <a:srgbClr val="70AD47"/>
          </a:solidFill>
        </p:spPr>
        <p:txBody>
          <a:bodyPr wrap="square">
            <a:spAutoFit/>
          </a:bodyPr>
          <a:lstStyle/>
          <a:p>
            <a:pPr>
              <a:lnSpc>
                <a:spcPct val="150000"/>
              </a:lnSpc>
            </a:pPr>
            <a:r>
              <a:rPr lang="en-US" altLang="zh-CN" sz="2000" dirty="0">
                <a:solidFill>
                  <a:schemeClr val="bg1"/>
                </a:solidFill>
              </a:rPr>
              <a:t>Dremel</a:t>
            </a:r>
            <a:r>
              <a:rPr lang="zh-CN" altLang="en-US" sz="2000" dirty="0">
                <a:solidFill>
                  <a:schemeClr val="bg1"/>
                </a:solidFill>
              </a:rPr>
              <a:t>是一个多用户系统，因此同一时刻往往会有多个用户</a:t>
            </a:r>
            <a:r>
              <a:rPr lang="zh-CN" altLang="en-US" sz="2000" dirty="0" smtClean="0">
                <a:solidFill>
                  <a:schemeClr val="bg1"/>
                </a:solidFill>
              </a:rPr>
              <a:t>进行查询</a:t>
            </a:r>
            <a:endParaRPr lang="en-US" altLang="zh-CN" sz="2000" dirty="0" smtClean="0">
              <a:solidFill>
                <a:schemeClr val="bg1"/>
              </a:solidFill>
            </a:endParaRPr>
          </a:p>
        </p:txBody>
      </p:sp>
      <p:sp>
        <p:nvSpPr>
          <p:cNvPr id="8" name="矩形 7"/>
          <p:cNvSpPr/>
          <p:nvPr/>
        </p:nvSpPr>
        <p:spPr>
          <a:xfrm>
            <a:off x="536295" y="2116307"/>
            <a:ext cx="8072866" cy="1015663"/>
          </a:xfrm>
          <a:prstGeom prst="rect">
            <a:avLst/>
          </a:prstGeom>
          <a:solidFill>
            <a:schemeClr val="bg1">
              <a:lumMod val="85000"/>
            </a:schemeClr>
          </a:solidFill>
        </p:spPr>
        <p:txBody>
          <a:bodyPr wrap="square">
            <a:spAutoFit/>
          </a:bodyPr>
          <a:lstStyle/>
          <a:p>
            <a:pPr>
              <a:lnSpc>
                <a:spcPct val="150000"/>
              </a:lnSpc>
            </a:pPr>
            <a:r>
              <a:rPr lang="zh-CN" altLang="en-US" sz="2000" dirty="0">
                <a:solidFill>
                  <a:schemeClr val="tx1">
                    <a:lumMod val="75000"/>
                    <a:lumOff val="25000"/>
                  </a:schemeClr>
                </a:solidFill>
              </a:rPr>
              <a:t>查询分发器负责负载均衡和系统</a:t>
            </a:r>
            <a:r>
              <a:rPr lang="zh-CN" altLang="en-US" sz="2000" dirty="0" smtClean="0">
                <a:solidFill>
                  <a:schemeClr val="tx1">
                    <a:lumMod val="75000"/>
                    <a:lumOff val="25000"/>
                  </a:schemeClr>
                </a:solidFill>
              </a:rPr>
              <a:t>容错，查询</a:t>
            </a:r>
            <a:r>
              <a:rPr lang="zh-CN" altLang="en-US" sz="2000" dirty="0">
                <a:solidFill>
                  <a:schemeClr val="tx1">
                    <a:lumMod val="75000"/>
                    <a:lumOff val="25000"/>
                  </a:schemeClr>
                </a:solidFill>
              </a:rPr>
              <a:t>分发器有一个很重要参数，它表示在返回结果之前一定要扫描百分之多少的</a:t>
            </a:r>
            <a:r>
              <a:rPr lang="en-US" altLang="zh-CN" sz="2000" dirty="0" smtClean="0">
                <a:solidFill>
                  <a:schemeClr val="tx1">
                    <a:lumMod val="75000"/>
                    <a:lumOff val="25000"/>
                  </a:schemeClr>
                </a:solidFill>
              </a:rPr>
              <a:t>tablet</a:t>
            </a:r>
            <a:r>
              <a:rPr lang="zh-CN" altLang="en-US" sz="2000" dirty="0" smtClean="0">
                <a:solidFill>
                  <a:schemeClr val="tx1">
                    <a:lumMod val="75000"/>
                    <a:lumOff val="25000"/>
                  </a:schemeClr>
                </a:solidFill>
              </a:rPr>
              <a:t>。</a:t>
            </a:r>
            <a:endParaRPr lang="zh-CN" altLang="en-US" sz="2000" dirty="0">
              <a:solidFill>
                <a:schemeClr val="tx1">
                  <a:lumMod val="75000"/>
                  <a:lumOff val="25000"/>
                </a:schemeClr>
              </a:solidFill>
            </a:endParaRPr>
          </a:p>
        </p:txBody>
      </p:sp>
      <p:sp>
        <p:nvSpPr>
          <p:cNvPr id="10" name="矩形 9"/>
          <p:cNvSpPr/>
          <p:nvPr/>
        </p:nvSpPr>
        <p:spPr>
          <a:xfrm>
            <a:off x="455359" y="1520985"/>
            <a:ext cx="109336" cy="55399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32711" y="2207747"/>
            <a:ext cx="103584" cy="96128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3" name="矩形 2"/>
          <p:cNvSpPr/>
          <p:nvPr/>
        </p:nvSpPr>
        <p:spPr>
          <a:xfrm>
            <a:off x="399253" y="3301800"/>
            <a:ext cx="8711290" cy="2862322"/>
          </a:xfrm>
          <a:prstGeom prst="rect">
            <a:avLst/>
          </a:prstGeom>
        </p:spPr>
        <p:txBody>
          <a:bodyPr wrap="square">
            <a:spAutoFit/>
          </a:bodyPr>
          <a:lstStyle/>
          <a:p>
            <a:r>
              <a:rPr lang="zh-CN" altLang="en-US" dirty="0"/>
              <a:t>通常情况下，每个计算节点，执行多个任务。例如，技巧中有3000个叶子Server，每个Server使用8个线程，有可以有24000个计算单 元。如果一张表可以划分为100000个区，就意味着大约每个计算单元需要计算5个区。这执行的过程中，如果某一个计算单元太忙，就会另外启一个来计算。 这个过程是动态分配的。</a:t>
            </a:r>
          </a:p>
          <a:p>
            <a:endParaRPr lang="zh-CN" altLang="en-US" dirty="0"/>
          </a:p>
          <a:p>
            <a:r>
              <a:rPr lang="zh-CN" altLang="en-US" dirty="0"/>
              <a:t>对于GFS这样的存储，一份数据一般有3份拷贝，计算单元很容易就能分配到数据所在的节点上，典型的情况可以到达95%的命中率。</a:t>
            </a:r>
          </a:p>
          <a:p>
            <a:endParaRPr lang="zh-CN" altLang="en-US" dirty="0"/>
          </a:p>
          <a:p>
            <a:r>
              <a:rPr lang="zh-CN" altLang="en-US" dirty="0"/>
              <a:t>Dremel还有一个配置，就是在执行查询的时候，可以指定扫描部分分区，比如可以扫描30%的分区，在使用的时候，相当于随机抽样，加快查询。</a:t>
            </a:r>
          </a:p>
        </p:txBody>
      </p:sp>
    </p:spTree>
    <p:extLst>
      <p:ext uri="{BB962C8B-B14F-4D97-AF65-F5344CB8AC3E}">
        <p14:creationId xmlns:p14="http://schemas.microsoft.com/office/powerpoint/2010/main" val="4176986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36</a:t>
            </a:fld>
            <a:endParaRPr lang="zh-CN" altLang="en-US" dirty="0"/>
          </a:p>
        </p:txBody>
      </p:sp>
      <p:graphicFrame>
        <p:nvGraphicFramePr>
          <p:cNvPr id="3" name="表格 2"/>
          <p:cNvGraphicFramePr>
            <a:graphicFrameLocks noGrp="1"/>
          </p:cNvGraphicFramePr>
          <p:nvPr>
            <p:extLst/>
          </p:nvPr>
        </p:nvGraphicFramePr>
        <p:xfrm>
          <a:off x="420852" y="2732391"/>
          <a:ext cx="8368936" cy="3073097"/>
        </p:xfrm>
        <a:graphic>
          <a:graphicData uri="http://schemas.openxmlformats.org/drawingml/2006/table">
            <a:tbl>
              <a:tblPr firstRow="1" firstCol="1" bandRow="1">
                <a:tableStyleId>{93296810-A885-4BE3-A3E7-6D5BEEA58F35}</a:tableStyleId>
              </a:tblPr>
              <a:tblGrid>
                <a:gridCol w="951151">
                  <a:extLst>
                    <a:ext uri="{9D8B030D-6E8A-4147-A177-3AD203B41FA5}">
                      <a16:colId xmlns:a16="http://schemas.microsoft.com/office/drawing/2014/main" val="20000"/>
                    </a:ext>
                  </a:extLst>
                </a:gridCol>
                <a:gridCol w="1371197">
                  <a:extLst>
                    <a:ext uri="{9D8B030D-6E8A-4147-A177-3AD203B41FA5}">
                      <a16:colId xmlns:a16="http://schemas.microsoft.com/office/drawing/2014/main" val="20001"/>
                    </a:ext>
                  </a:extLst>
                </a:gridCol>
                <a:gridCol w="2040647">
                  <a:extLst>
                    <a:ext uri="{9D8B030D-6E8A-4147-A177-3AD203B41FA5}">
                      <a16:colId xmlns:a16="http://schemas.microsoft.com/office/drawing/2014/main" val="20002"/>
                    </a:ext>
                  </a:extLst>
                </a:gridCol>
                <a:gridCol w="1367715">
                  <a:extLst>
                    <a:ext uri="{9D8B030D-6E8A-4147-A177-3AD203B41FA5}">
                      <a16:colId xmlns:a16="http://schemas.microsoft.com/office/drawing/2014/main" val="20003"/>
                    </a:ext>
                  </a:extLst>
                </a:gridCol>
                <a:gridCol w="1406393">
                  <a:extLst>
                    <a:ext uri="{9D8B030D-6E8A-4147-A177-3AD203B41FA5}">
                      <a16:colId xmlns:a16="http://schemas.microsoft.com/office/drawing/2014/main" val="20004"/>
                    </a:ext>
                  </a:extLst>
                </a:gridCol>
                <a:gridCol w="1231833">
                  <a:extLst>
                    <a:ext uri="{9D8B030D-6E8A-4147-A177-3AD203B41FA5}">
                      <a16:colId xmlns:a16="http://schemas.microsoft.com/office/drawing/2014/main" val="20005"/>
                    </a:ext>
                  </a:extLst>
                </a:gridCol>
              </a:tblGrid>
              <a:tr h="825502">
                <a:tc>
                  <a:txBody>
                    <a:bodyPr/>
                    <a:lstStyle/>
                    <a:p>
                      <a:pPr indent="266700" algn="ctr">
                        <a:lnSpc>
                          <a:spcPts val="1400"/>
                        </a:lnSpc>
                        <a:spcAft>
                          <a:spcPts val="0"/>
                        </a:spcAft>
                        <a:tabLst>
                          <a:tab pos="2628265" algn="ctr"/>
                          <a:tab pos="5292725" algn="r"/>
                        </a:tabLst>
                      </a:pPr>
                      <a:r>
                        <a:rPr lang="zh-CN" sz="1600" kern="500" dirty="0">
                          <a:effectLst/>
                        </a:rPr>
                        <a:t>表名</a:t>
                      </a:r>
                      <a:endParaRPr lang="zh-CN" sz="16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266700" algn="ctr">
                        <a:lnSpc>
                          <a:spcPct val="100000"/>
                        </a:lnSpc>
                        <a:spcAft>
                          <a:spcPts val="0"/>
                        </a:spcAft>
                        <a:tabLst>
                          <a:tab pos="2628265" algn="ctr"/>
                          <a:tab pos="5292725" algn="r"/>
                        </a:tabLst>
                      </a:pPr>
                      <a:r>
                        <a:rPr lang="zh-CN" sz="1600" kern="500" dirty="0">
                          <a:effectLst/>
                        </a:rPr>
                        <a:t>记录数（亿</a:t>
                      </a:r>
                      <a:r>
                        <a:rPr lang="en-US" sz="1600" kern="500" dirty="0">
                          <a:effectLst/>
                        </a:rPr>
                        <a:t>)</a:t>
                      </a:r>
                      <a:endParaRPr lang="zh-CN" sz="16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266700" algn="ctr">
                        <a:lnSpc>
                          <a:spcPct val="100000"/>
                        </a:lnSpc>
                        <a:spcAft>
                          <a:spcPts val="0"/>
                        </a:spcAft>
                        <a:tabLst>
                          <a:tab pos="2628265" algn="ctr"/>
                          <a:tab pos="5292725" algn="r"/>
                        </a:tabLst>
                      </a:pPr>
                      <a:r>
                        <a:rPr lang="zh-CN" sz="1600" kern="500" dirty="0" smtClean="0">
                          <a:effectLst/>
                        </a:rPr>
                        <a:t>规模</a:t>
                      </a:r>
                      <a:endParaRPr lang="en-US" altLang="zh-CN" sz="1600" kern="500" dirty="0" smtClean="0">
                        <a:effectLst/>
                      </a:endParaRPr>
                    </a:p>
                    <a:p>
                      <a:pPr indent="266700" algn="ctr">
                        <a:lnSpc>
                          <a:spcPct val="100000"/>
                        </a:lnSpc>
                        <a:spcAft>
                          <a:spcPts val="0"/>
                        </a:spcAft>
                        <a:tabLst>
                          <a:tab pos="2628265" algn="ctr"/>
                          <a:tab pos="5292725" algn="r"/>
                        </a:tabLst>
                      </a:pPr>
                      <a:r>
                        <a:rPr lang="zh-CN" sz="1600" kern="500" dirty="0" smtClean="0">
                          <a:effectLst/>
                        </a:rPr>
                        <a:t>（</a:t>
                      </a:r>
                      <a:r>
                        <a:rPr lang="zh-CN" sz="1600" kern="500" dirty="0">
                          <a:effectLst/>
                        </a:rPr>
                        <a:t>未压缩，</a:t>
                      </a:r>
                      <a:r>
                        <a:rPr lang="en-US" sz="1600" kern="500" dirty="0">
                          <a:effectLst/>
                        </a:rPr>
                        <a:t>TB</a:t>
                      </a:r>
                      <a:r>
                        <a:rPr lang="zh-CN" sz="1600" kern="500" dirty="0">
                          <a:effectLst/>
                        </a:rPr>
                        <a:t>）</a:t>
                      </a:r>
                      <a:endParaRPr lang="zh-CN" sz="16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266700" algn="ctr">
                        <a:lnSpc>
                          <a:spcPts val="1400"/>
                        </a:lnSpc>
                        <a:spcAft>
                          <a:spcPts val="0"/>
                        </a:spcAft>
                        <a:tabLst>
                          <a:tab pos="2628265" algn="ctr"/>
                          <a:tab pos="5292725" algn="r"/>
                        </a:tabLst>
                      </a:pPr>
                      <a:r>
                        <a:rPr lang="zh-CN" sz="1600" kern="500" dirty="0">
                          <a:effectLst/>
                        </a:rPr>
                        <a:t>域数目</a:t>
                      </a:r>
                      <a:endParaRPr lang="zh-CN" sz="16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266700" algn="ctr">
                        <a:lnSpc>
                          <a:spcPts val="1400"/>
                        </a:lnSpc>
                        <a:spcAft>
                          <a:spcPts val="0"/>
                        </a:spcAft>
                        <a:tabLst>
                          <a:tab pos="2628265" algn="ctr"/>
                          <a:tab pos="5292725" algn="r"/>
                        </a:tabLst>
                      </a:pPr>
                      <a:r>
                        <a:rPr lang="zh-CN" sz="1600" kern="500" dirty="0">
                          <a:effectLst/>
                        </a:rPr>
                        <a:t>数据中心</a:t>
                      </a:r>
                      <a:endParaRPr lang="zh-CN" sz="16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266700" algn="ctr">
                        <a:lnSpc>
                          <a:spcPts val="1400"/>
                        </a:lnSpc>
                        <a:spcAft>
                          <a:spcPts val="0"/>
                        </a:spcAft>
                        <a:tabLst>
                          <a:tab pos="2628265" algn="ctr"/>
                          <a:tab pos="5292725" algn="r"/>
                        </a:tabLst>
                      </a:pPr>
                      <a:r>
                        <a:rPr lang="zh-CN" sz="1600" kern="500" dirty="0">
                          <a:effectLst/>
                        </a:rPr>
                        <a:t>复制因子</a:t>
                      </a:r>
                      <a:endParaRPr lang="zh-CN" sz="16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extLst>
                  <a:ext uri="{0D108BD9-81ED-4DB2-BD59-A6C34878D82A}">
                    <a16:rowId xmlns:a16="http://schemas.microsoft.com/office/drawing/2014/main" val="10000"/>
                  </a:ext>
                </a:extLst>
              </a:tr>
              <a:tr h="449519">
                <a:tc>
                  <a:txBody>
                    <a:bodyPr/>
                    <a:lstStyle/>
                    <a:p>
                      <a:pPr indent="266700" algn="ctr">
                        <a:lnSpc>
                          <a:spcPts val="1400"/>
                        </a:lnSpc>
                        <a:spcAft>
                          <a:spcPts val="0"/>
                        </a:spcAft>
                        <a:tabLst>
                          <a:tab pos="2628265" algn="ctr"/>
                          <a:tab pos="5292725" algn="r"/>
                        </a:tabLst>
                      </a:pPr>
                      <a:r>
                        <a:rPr lang="en-US" sz="1600" kern="500" dirty="0">
                          <a:effectLst/>
                        </a:rPr>
                        <a:t>T1</a:t>
                      </a:r>
                      <a:endParaRPr lang="zh-CN" sz="16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dirty="0">
                          <a:solidFill>
                            <a:schemeClr val="tx1">
                              <a:lumMod val="75000"/>
                              <a:lumOff val="25000"/>
                            </a:schemeClr>
                          </a:solidFill>
                          <a:effectLst/>
                        </a:rPr>
                        <a:t>850</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dirty="0">
                          <a:solidFill>
                            <a:schemeClr val="tx1">
                              <a:lumMod val="75000"/>
                              <a:lumOff val="25000"/>
                            </a:schemeClr>
                          </a:solidFill>
                          <a:effectLst/>
                        </a:rPr>
                        <a:t>87</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a:solidFill>
                            <a:schemeClr val="tx1">
                              <a:lumMod val="75000"/>
                              <a:lumOff val="25000"/>
                            </a:schemeClr>
                          </a:solidFill>
                          <a:effectLst/>
                        </a:rPr>
                        <a:t>270</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a:solidFill>
                            <a:schemeClr val="tx1">
                              <a:lumMod val="75000"/>
                              <a:lumOff val="25000"/>
                            </a:schemeClr>
                          </a:solidFill>
                          <a:effectLst/>
                        </a:rPr>
                        <a:t>A</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a:solidFill>
                            <a:schemeClr val="tx1">
                              <a:lumMod val="75000"/>
                              <a:lumOff val="25000"/>
                            </a:schemeClr>
                          </a:solidFill>
                          <a:effectLst/>
                        </a:rPr>
                        <a:t>3</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449519">
                <a:tc>
                  <a:txBody>
                    <a:bodyPr/>
                    <a:lstStyle/>
                    <a:p>
                      <a:pPr indent="266700" algn="ctr">
                        <a:lnSpc>
                          <a:spcPts val="1400"/>
                        </a:lnSpc>
                        <a:spcAft>
                          <a:spcPts val="0"/>
                        </a:spcAft>
                        <a:tabLst>
                          <a:tab pos="2628265" algn="ctr"/>
                          <a:tab pos="5292725" algn="r"/>
                        </a:tabLst>
                      </a:pPr>
                      <a:r>
                        <a:rPr lang="en-US" sz="1600" kern="500" dirty="0">
                          <a:effectLst/>
                        </a:rPr>
                        <a:t>T2</a:t>
                      </a:r>
                      <a:endParaRPr lang="zh-CN" sz="16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dirty="0">
                          <a:solidFill>
                            <a:schemeClr val="tx1">
                              <a:lumMod val="75000"/>
                              <a:lumOff val="25000"/>
                            </a:schemeClr>
                          </a:solidFill>
                          <a:effectLst/>
                        </a:rPr>
                        <a:t>240</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dirty="0">
                          <a:solidFill>
                            <a:schemeClr val="tx1">
                              <a:lumMod val="75000"/>
                              <a:lumOff val="25000"/>
                            </a:schemeClr>
                          </a:solidFill>
                          <a:effectLst/>
                        </a:rPr>
                        <a:t>13</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a:solidFill>
                            <a:schemeClr val="tx1">
                              <a:lumMod val="75000"/>
                              <a:lumOff val="25000"/>
                            </a:schemeClr>
                          </a:solidFill>
                          <a:effectLst/>
                        </a:rPr>
                        <a:t>530</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a:solidFill>
                            <a:schemeClr val="tx1">
                              <a:lumMod val="75000"/>
                              <a:lumOff val="25000"/>
                            </a:schemeClr>
                          </a:solidFill>
                          <a:effectLst/>
                        </a:rPr>
                        <a:t>A</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a:solidFill>
                            <a:schemeClr val="tx1">
                              <a:lumMod val="75000"/>
                              <a:lumOff val="25000"/>
                            </a:schemeClr>
                          </a:solidFill>
                          <a:effectLst/>
                        </a:rPr>
                        <a:t>3</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449519">
                <a:tc>
                  <a:txBody>
                    <a:bodyPr/>
                    <a:lstStyle/>
                    <a:p>
                      <a:pPr indent="266700" algn="ctr">
                        <a:lnSpc>
                          <a:spcPts val="1400"/>
                        </a:lnSpc>
                        <a:spcAft>
                          <a:spcPts val="0"/>
                        </a:spcAft>
                        <a:tabLst>
                          <a:tab pos="2628265" algn="ctr"/>
                          <a:tab pos="5292725" algn="r"/>
                        </a:tabLst>
                      </a:pPr>
                      <a:r>
                        <a:rPr lang="en-US" sz="1600" kern="500" dirty="0">
                          <a:effectLst/>
                        </a:rPr>
                        <a:t>T3</a:t>
                      </a:r>
                      <a:endParaRPr lang="zh-CN" sz="16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a:solidFill>
                            <a:schemeClr val="tx1">
                              <a:lumMod val="75000"/>
                              <a:lumOff val="25000"/>
                            </a:schemeClr>
                          </a:solidFill>
                          <a:effectLst/>
                        </a:rPr>
                        <a:t>40</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dirty="0">
                          <a:solidFill>
                            <a:schemeClr val="tx1">
                              <a:lumMod val="75000"/>
                              <a:lumOff val="25000"/>
                            </a:schemeClr>
                          </a:solidFill>
                          <a:effectLst/>
                        </a:rPr>
                        <a:t>70</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dirty="0">
                          <a:solidFill>
                            <a:schemeClr val="tx1">
                              <a:lumMod val="75000"/>
                              <a:lumOff val="25000"/>
                            </a:schemeClr>
                          </a:solidFill>
                          <a:effectLst/>
                        </a:rPr>
                        <a:t>1200</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a:solidFill>
                            <a:schemeClr val="tx1">
                              <a:lumMod val="75000"/>
                              <a:lumOff val="25000"/>
                            </a:schemeClr>
                          </a:solidFill>
                          <a:effectLst/>
                        </a:rPr>
                        <a:t>A</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a:solidFill>
                            <a:schemeClr val="tx1">
                              <a:lumMod val="75000"/>
                              <a:lumOff val="25000"/>
                            </a:schemeClr>
                          </a:solidFill>
                          <a:effectLst/>
                        </a:rPr>
                        <a:t>3</a:t>
                      </a:r>
                      <a:endParaRPr lang="zh-CN" sz="16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449519">
                <a:tc>
                  <a:txBody>
                    <a:bodyPr/>
                    <a:lstStyle/>
                    <a:p>
                      <a:pPr indent="266700" algn="ctr">
                        <a:lnSpc>
                          <a:spcPts val="1400"/>
                        </a:lnSpc>
                        <a:spcAft>
                          <a:spcPts val="0"/>
                        </a:spcAft>
                        <a:tabLst>
                          <a:tab pos="2628265" algn="ctr"/>
                          <a:tab pos="5292725" algn="r"/>
                        </a:tabLst>
                      </a:pPr>
                      <a:r>
                        <a:rPr lang="en-US" sz="1600" kern="500" dirty="0">
                          <a:effectLst/>
                        </a:rPr>
                        <a:t>T4</a:t>
                      </a:r>
                      <a:endParaRPr lang="zh-CN" sz="16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dirty="0">
                          <a:solidFill>
                            <a:schemeClr val="tx1">
                              <a:lumMod val="75000"/>
                              <a:lumOff val="25000"/>
                            </a:schemeClr>
                          </a:solidFill>
                          <a:effectLst/>
                        </a:rPr>
                        <a:t>&gt;10000</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dirty="0">
                          <a:solidFill>
                            <a:schemeClr val="tx1">
                              <a:lumMod val="75000"/>
                              <a:lumOff val="25000"/>
                            </a:schemeClr>
                          </a:solidFill>
                          <a:effectLst/>
                        </a:rPr>
                        <a:t>105</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dirty="0">
                          <a:solidFill>
                            <a:schemeClr val="tx1">
                              <a:lumMod val="75000"/>
                              <a:lumOff val="25000"/>
                            </a:schemeClr>
                          </a:solidFill>
                          <a:effectLst/>
                        </a:rPr>
                        <a:t>50</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dirty="0">
                          <a:solidFill>
                            <a:schemeClr val="tx1">
                              <a:lumMod val="75000"/>
                              <a:lumOff val="25000"/>
                            </a:schemeClr>
                          </a:solidFill>
                          <a:effectLst/>
                        </a:rPr>
                        <a:t>B</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dirty="0">
                          <a:solidFill>
                            <a:schemeClr val="tx1">
                              <a:lumMod val="75000"/>
                              <a:lumOff val="25000"/>
                            </a:schemeClr>
                          </a:solidFill>
                          <a:effectLst/>
                        </a:rPr>
                        <a:t>3</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r h="449519">
                <a:tc>
                  <a:txBody>
                    <a:bodyPr/>
                    <a:lstStyle/>
                    <a:p>
                      <a:pPr indent="266700" algn="ctr">
                        <a:lnSpc>
                          <a:spcPts val="1400"/>
                        </a:lnSpc>
                        <a:spcAft>
                          <a:spcPts val="0"/>
                        </a:spcAft>
                        <a:tabLst>
                          <a:tab pos="2628265" algn="ctr"/>
                          <a:tab pos="5292725" algn="r"/>
                        </a:tabLst>
                      </a:pPr>
                      <a:r>
                        <a:rPr lang="en-US" sz="1600" kern="500" dirty="0">
                          <a:effectLst/>
                        </a:rPr>
                        <a:t>T5</a:t>
                      </a:r>
                      <a:endParaRPr lang="zh-CN" sz="16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dirty="0">
                          <a:solidFill>
                            <a:schemeClr val="tx1">
                              <a:lumMod val="75000"/>
                              <a:lumOff val="25000"/>
                            </a:schemeClr>
                          </a:solidFill>
                          <a:effectLst/>
                        </a:rPr>
                        <a:t>&gt;10000</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dirty="0">
                          <a:solidFill>
                            <a:schemeClr val="tx1">
                              <a:lumMod val="75000"/>
                              <a:lumOff val="25000"/>
                            </a:schemeClr>
                          </a:solidFill>
                          <a:effectLst/>
                        </a:rPr>
                        <a:t>20</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dirty="0">
                          <a:solidFill>
                            <a:schemeClr val="tx1">
                              <a:lumMod val="75000"/>
                              <a:lumOff val="25000"/>
                            </a:schemeClr>
                          </a:solidFill>
                          <a:effectLst/>
                        </a:rPr>
                        <a:t>50</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dirty="0">
                          <a:solidFill>
                            <a:schemeClr val="tx1">
                              <a:lumMod val="75000"/>
                              <a:lumOff val="25000"/>
                            </a:schemeClr>
                          </a:solidFill>
                          <a:effectLst/>
                        </a:rPr>
                        <a:t>B</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600" kern="500" dirty="0">
                          <a:solidFill>
                            <a:schemeClr val="tx1">
                              <a:lumMod val="75000"/>
                              <a:lumOff val="25000"/>
                            </a:schemeClr>
                          </a:solidFill>
                          <a:effectLst/>
                        </a:rPr>
                        <a:t>2</a:t>
                      </a:r>
                      <a:endParaRPr lang="zh-CN" sz="16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5"/>
                  </a:ext>
                </a:extLst>
              </a:tr>
            </a:tbl>
          </a:graphicData>
        </a:graphic>
      </p:graphicFrame>
      <p:sp>
        <p:nvSpPr>
          <p:cNvPr id="4" name="矩形 3"/>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5" name="矩形 4"/>
          <p:cNvSpPr/>
          <p:nvPr/>
        </p:nvSpPr>
        <p:spPr>
          <a:xfrm>
            <a:off x="420852" y="1443335"/>
            <a:ext cx="8357388" cy="1015663"/>
          </a:xfrm>
          <a:prstGeom prst="rect">
            <a:avLst/>
          </a:prstGeom>
          <a:solidFill>
            <a:schemeClr val="bg1">
              <a:lumMod val="85000"/>
            </a:schemeClr>
          </a:solidFill>
        </p:spPr>
        <p:txBody>
          <a:bodyPr wrap="square">
            <a:spAutoFit/>
          </a:bodyPr>
          <a:lstStyle/>
          <a:p>
            <a:pPr>
              <a:lnSpc>
                <a:spcPct val="150000"/>
              </a:lnSpc>
            </a:pPr>
            <a:r>
              <a:rPr lang="zh-CN" altLang="en-US" sz="2000" dirty="0">
                <a:solidFill>
                  <a:schemeClr val="tx1">
                    <a:lumMod val="75000"/>
                    <a:lumOff val="25000"/>
                  </a:schemeClr>
                </a:solidFill>
              </a:rPr>
              <a:t>由于</a:t>
            </a:r>
            <a:r>
              <a:rPr lang="en-US" altLang="zh-CN" sz="2000" dirty="0">
                <a:solidFill>
                  <a:schemeClr val="tx1">
                    <a:lumMod val="75000"/>
                    <a:lumOff val="25000"/>
                  </a:schemeClr>
                </a:solidFill>
              </a:rPr>
              <a:t>Dremel</a:t>
            </a:r>
            <a:r>
              <a:rPr lang="zh-CN" altLang="en-US" sz="2000" dirty="0">
                <a:solidFill>
                  <a:schemeClr val="tx1">
                    <a:lumMod val="75000"/>
                    <a:lumOff val="25000"/>
                  </a:schemeClr>
                </a:solidFill>
              </a:rPr>
              <a:t>并不开源，我们只能通过</a:t>
            </a:r>
            <a:r>
              <a:rPr lang="en-US" altLang="zh-CN" sz="2000" dirty="0">
                <a:solidFill>
                  <a:schemeClr val="tx1">
                    <a:lumMod val="75000"/>
                    <a:lumOff val="25000"/>
                  </a:schemeClr>
                </a:solidFill>
              </a:rPr>
              <a:t>Google</a:t>
            </a:r>
            <a:r>
              <a:rPr lang="zh-CN" altLang="en-US" sz="2000" dirty="0">
                <a:solidFill>
                  <a:schemeClr val="tx1">
                    <a:lumMod val="75000"/>
                    <a:lumOff val="25000"/>
                  </a:schemeClr>
                </a:solidFill>
              </a:rPr>
              <a:t>论文中的分析大致了解其性能。</a:t>
            </a:r>
            <a:r>
              <a:rPr lang="en-US" altLang="zh-CN" sz="2000" dirty="0">
                <a:solidFill>
                  <a:schemeClr val="tx1">
                    <a:lumMod val="75000"/>
                    <a:lumOff val="25000"/>
                  </a:schemeClr>
                </a:solidFill>
              </a:rPr>
              <a:t>Google</a:t>
            </a:r>
            <a:r>
              <a:rPr lang="zh-CN" altLang="en-US" sz="2000" dirty="0">
                <a:solidFill>
                  <a:schemeClr val="tx1">
                    <a:lumMod val="75000"/>
                    <a:lumOff val="25000"/>
                  </a:schemeClr>
                </a:solidFill>
              </a:rPr>
              <a:t>的实验数据集规模如下图：</a:t>
            </a:r>
          </a:p>
        </p:txBody>
      </p:sp>
      <p:sp>
        <p:nvSpPr>
          <p:cNvPr id="6" name="文本框 5"/>
          <p:cNvSpPr txBox="1"/>
          <p:nvPr/>
        </p:nvSpPr>
        <p:spPr>
          <a:xfrm>
            <a:off x="399253" y="811034"/>
            <a:ext cx="1415772" cy="461665"/>
          </a:xfrm>
          <a:prstGeom prst="rect">
            <a:avLst/>
          </a:prstGeom>
          <a:noFill/>
        </p:spPr>
        <p:txBody>
          <a:bodyPr wrap="none" rtlCol="0">
            <a:spAutoFit/>
          </a:bodyPr>
          <a:lstStyle/>
          <a:p>
            <a:r>
              <a:rPr lang="zh-CN" altLang="en-US" sz="2400" b="1" dirty="0">
                <a:solidFill>
                  <a:schemeClr val="accent6"/>
                </a:solidFill>
              </a:rPr>
              <a:t>性能分析</a:t>
            </a:r>
          </a:p>
        </p:txBody>
      </p:sp>
      <p:sp>
        <p:nvSpPr>
          <p:cNvPr id="7" name="椭圆 6"/>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764180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37</a:t>
            </a:fld>
            <a:endParaRPr lang="zh-CN" altLang="en-US" dirty="0"/>
          </a:p>
        </p:txBody>
      </p:sp>
      <p:pic>
        <p:nvPicPr>
          <p:cNvPr id="3" name="图片 2"/>
          <p:cNvPicPr>
            <a:picLocks noChangeAspect="1"/>
          </p:cNvPicPr>
          <p:nvPr/>
        </p:nvPicPr>
        <p:blipFill>
          <a:blip r:embed="rId3"/>
          <a:stretch>
            <a:fillRect/>
          </a:stretch>
        </p:blipFill>
        <p:spPr>
          <a:xfrm>
            <a:off x="395288" y="2251302"/>
            <a:ext cx="8189913" cy="3721880"/>
          </a:xfrm>
          <a:prstGeom prst="rect">
            <a:avLst/>
          </a:prstGeom>
        </p:spPr>
      </p:pic>
      <p:sp>
        <p:nvSpPr>
          <p:cNvPr id="5" name="矩形 4"/>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7" name="文本框 6"/>
          <p:cNvSpPr txBox="1"/>
          <p:nvPr/>
        </p:nvSpPr>
        <p:spPr>
          <a:xfrm>
            <a:off x="399253" y="811034"/>
            <a:ext cx="1415772" cy="461665"/>
          </a:xfrm>
          <a:prstGeom prst="rect">
            <a:avLst/>
          </a:prstGeom>
          <a:noFill/>
        </p:spPr>
        <p:txBody>
          <a:bodyPr wrap="none" rtlCol="0">
            <a:spAutoFit/>
          </a:bodyPr>
          <a:lstStyle/>
          <a:p>
            <a:r>
              <a:rPr lang="zh-CN" altLang="en-US" sz="2400" b="1" dirty="0">
                <a:solidFill>
                  <a:schemeClr val="accent6"/>
                </a:solidFill>
              </a:rPr>
              <a:t>性能分析</a:t>
            </a:r>
          </a:p>
        </p:txBody>
      </p:sp>
      <p:sp>
        <p:nvSpPr>
          <p:cNvPr id="8" name="椭圆 7"/>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395289" y="1272699"/>
            <a:ext cx="8189912" cy="961289"/>
          </a:xfrm>
          <a:prstGeom prst="rect">
            <a:avLst/>
          </a:prstGeom>
          <a:solidFill>
            <a:schemeClr val="bg1">
              <a:lumMod val="85000"/>
            </a:schemeClr>
          </a:solidFill>
        </p:spPr>
        <p:txBody>
          <a:bodyPr wrap="square">
            <a:spAutoFit/>
          </a:bodyPr>
          <a:lstStyle/>
          <a:p>
            <a:pPr>
              <a:lnSpc>
                <a:spcPct val="150000"/>
              </a:lnSpc>
            </a:pPr>
            <a:r>
              <a:rPr lang="en-US" altLang="zh-CN" sz="2000" dirty="0">
                <a:solidFill>
                  <a:schemeClr val="tx1">
                    <a:lumMod val="75000"/>
                    <a:lumOff val="25000"/>
                  </a:schemeClr>
                </a:solidFill>
              </a:rPr>
              <a:t>MR</a:t>
            </a:r>
            <a:r>
              <a:rPr lang="zh-CN" altLang="en-US" sz="2000" dirty="0">
                <a:solidFill>
                  <a:schemeClr val="tx1">
                    <a:lumMod val="75000"/>
                    <a:lumOff val="25000"/>
                  </a:schemeClr>
                </a:solidFill>
              </a:rPr>
              <a:t>从面向记录转换到列状存储后性能提升了一个数量级（从小时到分钟），而使用</a:t>
            </a:r>
            <a:r>
              <a:rPr lang="en-US" altLang="zh-CN" sz="2000" dirty="0">
                <a:solidFill>
                  <a:schemeClr val="tx1">
                    <a:lumMod val="75000"/>
                    <a:lumOff val="25000"/>
                  </a:schemeClr>
                </a:solidFill>
              </a:rPr>
              <a:t>Dremel</a:t>
            </a:r>
            <a:r>
              <a:rPr lang="zh-CN" altLang="en-US" sz="2000" dirty="0">
                <a:solidFill>
                  <a:schemeClr val="tx1">
                    <a:lumMod val="75000"/>
                    <a:lumOff val="25000"/>
                  </a:schemeClr>
                </a:solidFill>
              </a:rPr>
              <a:t>则又提升了一个数量级（从分钟到秒）</a:t>
            </a:r>
          </a:p>
        </p:txBody>
      </p:sp>
    </p:spTree>
    <p:extLst>
      <p:ext uri="{BB962C8B-B14F-4D97-AF65-F5344CB8AC3E}">
        <p14:creationId xmlns:p14="http://schemas.microsoft.com/office/powerpoint/2010/main" val="3893634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38</a:t>
            </a:fld>
            <a:endParaRPr lang="zh-CN" altLang="en-US" dirty="0"/>
          </a:p>
        </p:txBody>
      </p:sp>
      <p:sp>
        <p:nvSpPr>
          <p:cNvPr id="5" name="矩形 4"/>
          <p:cNvSpPr/>
          <p:nvPr/>
        </p:nvSpPr>
        <p:spPr>
          <a:xfrm>
            <a:off x="187417" y="107693"/>
            <a:ext cx="6196055"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a:t>
            </a:r>
            <a:r>
              <a:rPr lang="zh-CN" altLang="en-US" sz="2400" b="1" spc="225" dirty="0" smtClean="0">
                <a:solidFill>
                  <a:schemeClr val="bg1"/>
                </a:solidFill>
                <a:latin typeface="微软雅黑" panose="020B0503020204020204" pitchFamily="34" charset="-122"/>
                <a:ea typeface="微软雅黑" panose="020B0503020204020204" pitchFamily="34" charset="-122"/>
              </a:rPr>
              <a:t>海量</a:t>
            </a:r>
            <a:r>
              <a:rPr lang="zh-CN" altLang="en-US" sz="2400" b="1" spc="225" dirty="0">
                <a:solidFill>
                  <a:schemeClr val="bg1"/>
                </a:solidFill>
                <a:latin typeface="微软雅黑" panose="020B0503020204020204" pitchFamily="34" charset="-122"/>
                <a:ea typeface="微软雅黑" panose="020B0503020204020204" pitchFamily="34" charset="-122"/>
              </a:rPr>
              <a:t>数据的交互式分析工具</a:t>
            </a:r>
            <a:r>
              <a:rPr lang="en-US" altLang="zh-CN" sz="2400" b="1" spc="225" dirty="0">
                <a:solidFill>
                  <a:schemeClr val="bg1"/>
                </a:solidFill>
                <a:latin typeface="微软雅黑" panose="020B0503020204020204" pitchFamily="34" charset="-122"/>
                <a:ea typeface="微软雅黑" panose="020B0503020204020204" pitchFamily="34" charset="-122"/>
              </a:rPr>
              <a:t>Dremel</a:t>
            </a:r>
          </a:p>
        </p:txBody>
      </p:sp>
      <p:sp>
        <p:nvSpPr>
          <p:cNvPr id="6" name="文本框 5"/>
          <p:cNvSpPr txBox="1"/>
          <p:nvPr/>
        </p:nvSpPr>
        <p:spPr>
          <a:xfrm>
            <a:off x="399253" y="811034"/>
            <a:ext cx="800219" cy="461665"/>
          </a:xfrm>
          <a:prstGeom prst="rect">
            <a:avLst/>
          </a:prstGeom>
          <a:noFill/>
        </p:spPr>
        <p:txBody>
          <a:bodyPr wrap="none" rtlCol="0">
            <a:spAutoFit/>
          </a:bodyPr>
          <a:lstStyle/>
          <a:p>
            <a:r>
              <a:rPr lang="zh-CN" altLang="en-US" sz="2400" b="1" dirty="0">
                <a:solidFill>
                  <a:schemeClr val="accent6"/>
                </a:solidFill>
              </a:rPr>
              <a:t>小结</a:t>
            </a:r>
          </a:p>
        </p:txBody>
      </p:sp>
      <p:sp>
        <p:nvSpPr>
          <p:cNvPr id="7" name="椭圆 6"/>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1199472" y="1647869"/>
            <a:ext cx="7134632" cy="923330"/>
          </a:xfrm>
          <a:prstGeom prst="rect">
            <a:avLst/>
          </a:prstGeom>
          <a:solidFill>
            <a:schemeClr val="bg1">
              <a:lumMod val="85000"/>
            </a:schemeClr>
          </a:solidFill>
        </p:spPr>
        <p:txBody>
          <a:bodyPr wrap="square">
            <a:spAutoFit/>
          </a:bodyPr>
          <a:lstStyle/>
          <a:p>
            <a:pPr>
              <a:lnSpc>
                <a:spcPct val="150000"/>
              </a:lnSpc>
            </a:pPr>
            <a:r>
              <a:rPr lang="en-US" altLang="zh-CN" dirty="0">
                <a:solidFill>
                  <a:schemeClr val="tx1">
                    <a:lumMod val="75000"/>
                    <a:lumOff val="25000"/>
                  </a:schemeClr>
                </a:solidFill>
              </a:rPr>
              <a:t>Dremel</a:t>
            </a:r>
            <a:r>
              <a:rPr lang="zh-CN" altLang="en-US" dirty="0">
                <a:solidFill>
                  <a:schemeClr val="tx1">
                    <a:lumMod val="75000"/>
                    <a:lumOff val="25000"/>
                  </a:schemeClr>
                </a:solidFill>
              </a:rPr>
              <a:t>和</a:t>
            </a:r>
            <a:r>
              <a:rPr lang="en-US" altLang="zh-CN" dirty="0" err="1">
                <a:solidFill>
                  <a:schemeClr val="tx1">
                    <a:lumMod val="75000"/>
                    <a:lumOff val="25000"/>
                  </a:schemeClr>
                </a:solidFill>
              </a:rPr>
              <a:t>MapReduce</a:t>
            </a:r>
            <a:r>
              <a:rPr lang="zh-CN" altLang="en-US" dirty="0">
                <a:solidFill>
                  <a:schemeClr val="tx1">
                    <a:lumMod val="75000"/>
                    <a:lumOff val="25000"/>
                  </a:schemeClr>
                </a:solidFill>
              </a:rPr>
              <a:t>并不是互相替代，而是相互补充的技术。在不同的应用场景下各有其用武之地。</a:t>
            </a:r>
            <a:endParaRPr lang="en-US" altLang="zh-CN" dirty="0">
              <a:solidFill>
                <a:schemeClr val="tx1">
                  <a:lumMod val="75000"/>
                  <a:lumOff val="25000"/>
                </a:schemeClr>
              </a:solidFill>
            </a:endParaRPr>
          </a:p>
        </p:txBody>
      </p:sp>
      <p:sp>
        <p:nvSpPr>
          <p:cNvPr id="9" name="矩形 8"/>
          <p:cNvSpPr/>
          <p:nvPr/>
        </p:nvSpPr>
        <p:spPr>
          <a:xfrm>
            <a:off x="1199472" y="2908824"/>
            <a:ext cx="7134632" cy="923330"/>
          </a:xfrm>
          <a:prstGeom prst="rect">
            <a:avLst/>
          </a:prstGeom>
          <a:solidFill>
            <a:schemeClr val="bg1">
              <a:lumMod val="85000"/>
            </a:schemeClr>
          </a:solidFill>
        </p:spPr>
        <p:txBody>
          <a:bodyPr wrap="square">
            <a:spAutoFit/>
          </a:bodyPr>
          <a:lstStyle/>
          <a:p>
            <a:pPr>
              <a:lnSpc>
                <a:spcPct val="150000"/>
              </a:lnSpc>
            </a:pPr>
            <a:r>
              <a:rPr lang="en-US" altLang="zh-CN" dirty="0">
                <a:solidFill>
                  <a:schemeClr val="tx1">
                    <a:lumMod val="75000"/>
                    <a:lumOff val="25000"/>
                  </a:schemeClr>
                </a:solidFill>
              </a:rPr>
              <a:t>Drill</a:t>
            </a:r>
            <a:r>
              <a:rPr lang="zh-CN" altLang="en-US" dirty="0">
                <a:solidFill>
                  <a:schemeClr val="tx1">
                    <a:lumMod val="75000"/>
                    <a:lumOff val="25000"/>
                  </a:schemeClr>
                </a:solidFill>
              </a:rPr>
              <a:t>的设计目标就是复制一个开源的</a:t>
            </a:r>
            <a:r>
              <a:rPr lang="en-US" altLang="zh-CN" dirty="0">
                <a:solidFill>
                  <a:schemeClr val="tx1">
                    <a:lumMod val="75000"/>
                    <a:lumOff val="25000"/>
                  </a:schemeClr>
                </a:solidFill>
              </a:rPr>
              <a:t>Dremel</a:t>
            </a:r>
            <a:r>
              <a:rPr lang="zh-CN" altLang="en-US" dirty="0">
                <a:solidFill>
                  <a:schemeClr val="tx1">
                    <a:lumMod val="75000"/>
                    <a:lumOff val="25000"/>
                  </a:schemeClr>
                </a:solidFill>
              </a:rPr>
              <a:t>，但是从目前来看，该项目无论是进展还是影响力都达不到</a:t>
            </a:r>
            <a:r>
              <a:rPr lang="en-US" altLang="zh-CN" dirty="0">
                <a:solidFill>
                  <a:schemeClr val="tx1">
                    <a:lumMod val="75000"/>
                    <a:lumOff val="25000"/>
                  </a:schemeClr>
                </a:solidFill>
              </a:rPr>
              <a:t>Hadoop</a:t>
            </a:r>
            <a:r>
              <a:rPr lang="zh-CN" altLang="en-US" dirty="0">
                <a:solidFill>
                  <a:schemeClr val="tx1">
                    <a:lumMod val="75000"/>
                    <a:lumOff val="25000"/>
                  </a:schemeClr>
                </a:solidFill>
              </a:rPr>
              <a:t>的高度。</a:t>
            </a:r>
            <a:endParaRPr lang="en-US" altLang="zh-CN" dirty="0">
              <a:solidFill>
                <a:schemeClr val="tx1">
                  <a:lumMod val="75000"/>
                  <a:lumOff val="25000"/>
                </a:schemeClr>
              </a:solidFill>
            </a:endParaRPr>
          </a:p>
        </p:txBody>
      </p:sp>
      <p:sp>
        <p:nvSpPr>
          <p:cNvPr id="11" name="矩形 10"/>
          <p:cNvSpPr/>
          <p:nvPr/>
        </p:nvSpPr>
        <p:spPr>
          <a:xfrm>
            <a:off x="1199472" y="4169780"/>
            <a:ext cx="7134632" cy="923330"/>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希望未来能出现一个真正有影响力的开源系统实现</a:t>
            </a:r>
            <a:r>
              <a:rPr lang="en-US" altLang="zh-CN" dirty="0">
                <a:solidFill>
                  <a:schemeClr val="tx1">
                    <a:lumMod val="75000"/>
                    <a:lumOff val="25000"/>
                  </a:schemeClr>
                </a:solidFill>
              </a:rPr>
              <a:t>Dremel</a:t>
            </a:r>
            <a:r>
              <a:rPr lang="zh-CN" altLang="en-US" dirty="0">
                <a:solidFill>
                  <a:schemeClr val="tx1">
                    <a:lumMod val="75000"/>
                    <a:lumOff val="25000"/>
                  </a:schemeClr>
                </a:solidFill>
              </a:rPr>
              <a:t>的主要功能并被广泛采用。</a:t>
            </a:r>
          </a:p>
        </p:txBody>
      </p:sp>
      <p:sp>
        <p:nvSpPr>
          <p:cNvPr id="12" name="矩形 11"/>
          <p:cNvSpPr/>
          <p:nvPr/>
        </p:nvSpPr>
        <p:spPr>
          <a:xfrm>
            <a:off x="592183" y="1647869"/>
            <a:ext cx="607289" cy="92333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Impact" panose="020B0806030902050204" pitchFamily="34" charset="0"/>
              </a:rPr>
              <a:t>1</a:t>
            </a:r>
            <a:endParaRPr lang="zh-CN" altLang="en-US" sz="3600" dirty="0">
              <a:latin typeface="Impact" panose="020B0806030902050204" pitchFamily="34" charset="0"/>
            </a:endParaRPr>
          </a:p>
        </p:txBody>
      </p:sp>
      <p:sp>
        <p:nvSpPr>
          <p:cNvPr id="13" name="矩形 12"/>
          <p:cNvSpPr/>
          <p:nvPr/>
        </p:nvSpPr>
        <p:spPr>
          <a:xfrm>
            <a:off x="592183" y="2908824"/>
            <a:ext cx="607289" cy="92333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Impact" panose="020B0806030902050204" pitchFamily="34" charset="0"/>
              </a:rPr>
              <a:t>2</a:t>
            </a:r>
            <a:endParaRPr lang="zh-CN" altLang="en-US" sz="3600" dirty="0">
              <a:latin typeface="Impact" panose="020B0806030902050204" pitchFamily="34" charset="0"/>
            </a:endParaRPr>
          </a:p>
        </p:txBody>
      </p:sp>
      <p:sp>
        <p:nvSpPr>
          <p:cNvPr id="14" name="矩形 13"/>
          <p:cNvSpPr/>
          <p:nvPr/>
        </p:nvSpPr>
        <p:spPr>
          <a:xfrm>
            <a:off x="592183" y="4169780"/>
            <a:ext cx="607289" cy="92333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Impact" panose="020B0806030902050204" pitchFamily="34" charset="0"/>
              </a:rPr>
              <a:t>3</a:t>
            </a:r>
            <a:endParaRPr lang="zh-CN" altLang="en-US" sz="3600" dirty="0">
              <a:latin typeface="Impact" panose="020B0806030902050204" pitchFamily="34" charset="0"/>
            </a:endParaRPr>
          </a:p>
        </p:txBody>
      </p:sp>
      <p:sp>
        <p:nvSpPr>
          <p:cNvPr id="15" name="矩形 14"/>
          <p:cNvSpPr/>
          <p:nvPr/>
        </p:nvSpPr>
        <p:spPr>
          <a:xfrm>
            <a:off x="8334105" y="1647869"/>
            <a:ext cx="78376" cy="92333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Impact" panose="020B0806030902050204" pitchFamily="34" charset="0"/>
            </a:endParaRPr>
          </a:p>
        </p:txBody>
      </p:sp>
      <p:sp>
        <p:nvSpPr>
          <p:cNvPr id="16" name="矩形 15"/>
          <p:cNvSpPr/>
          <p:nvPr/>
        </p:nvSpPr>
        <p:spPr>
          <a:xfrm>
            <a:off x="8334105" y="2908824"/>
            <a:ext cx="78376" cy="92333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Impact" panose="020B0806030902050204" pitchFamily="34" charset="0"/>
            </a:endParaRPr>
          </a:p>
        </p:txBody>
      </p:sp>
      <p:sp>
        <p:nvSpPr>
          <p:cNvPr id="17" name="矩形 16"/>
          <p:cNvSpPr/>
          <p:nvPr/>
        </p:nvSpPr>
        <p:spPr>
          <a:xfrm>
            <a:off x="8334105" y="4169780"/>
            <a:ext cx="78376" cy="92333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Impact" panose="020B0806030902050204" pitchFamily="34" charset="0"/>
            </a:endParaRPr>
          </a:p>
        </p:txBody>
      </p:sp>
    </p:spTree>
    <p:extLst>
      <p:ext uri="{BB962C8B-B14F-4D97-AF65-F5344CB8AC3E}">
        <p14:creationId xmlns:p14="http://schemas.microsoft.com/office/powerpoint/2010/main" val="13558704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9677" y="1431190"/>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a:t>
            </a:r>
            <a:endPar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录</a:t>
            </a:r>
            <a:r>
              <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2" name="圆角矩形 1"/>
          <p:cNvSpPr/>
          <p:nvPr/>
        </p:nvSpPr>
        <p:spPr>
          <a:xfrm>
            <a:off x="2875069" y="151430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2951090" y="1517970"/>
            <a:ext cx="3648178"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2.1 Google</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文件系统</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GFS</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2875069" y="197086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p:cNvSpPr/>
          <p:nvPr/>
        </p:nvSpPr>
        <p:spPr>
          <a:xfrm>
            <a:off x="2949618" y="1981649"/>
            <a:ext cx="4637680"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2.2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分布式</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数据处理</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MapReduce</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圆角矩形 34"/>
          <p:cNvSpPr/>
          <p:nvPr/>
        </p:nvSpPr>
        <p:spPr>
          <a:xfrm>
            <a:off x="2875069" y="243647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p:nvSpPr>
        <p:spPr>
          <a:xfrm>
            <a:off x="2949618" y="2447253"/>
            <a:ext cx="3720890"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2.3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分布式锁服务</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Chubby</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圆角矩形 38"/>
          <p:cNvSpPr/>
          <p:nvPr/>
        </p:nvSpPr>
        <p:spPr>
          <a:xfrm>
            <a:off x="2875069" y="290207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2949618" y="2912857"/>
            <a:ext cx="4733988"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2.4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分布式结构</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化数据表</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Bigtable</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圆角矩形 47"/>
          <p:cNvSpPr/>
          <p:nvPr/>
        </p:nvSpPr>
        <p:spPr>
          <a:xfrm>
            <a:off x="2875069" y="336768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矩形 48"/>
          <p:cNvSpPr/>
          <p:nvPr/>
        </p:nvSpPr>
        <p:spPr>
          <a:xfrm>
            <a:off x="2949618" y="3378460"/>
            <a:ext cx="4490717"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2.5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分布式存储系统</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Megastore</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2875069" y="3833284"/>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矩形 52"/>
          <p:cNvSpPr/>
          <p:nvPr/>
        </p:nvSpPr>
        <p:spPr>
          <a:xfrm>
            <a:off x="2949618" y="3844064"/>
            <a:ext cx="5724644"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2.6</a:t>
            </a:r>
            <a:r>
              <a:rPr lang="en-US" altLang="zh-CN" sz="2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100" dirty="0" smtClean="0">
                <a:solidFill>
                  <a:schemeClr val="tx1">
                    <a:lumMod val="75000"/>
                    <a:lumOff val="25000"/>
                  </a:schemeClr>
                </a:solidFill>
                <a:latin typeface="微软雅黑" panose="020B0503020204020204" pitchFamily="34" charset="-122"/>
                <a:ea typeface="微软雅黑" panose="020B0503020204020204" pitchFamily="34" charset="-122"/>
              </a:rPr>
              <a:t>大规模</a:t>
            </a:r>
            <a:r>
              <a:rPr lang="zh-CN" altLang="en-US" sz="2100" dirty="0">
                <a:solidFill>
                  <a:schemeClr val="tx1">
                    <a:lumMod val="75000"/>
                    <a:lumOff val="25000"/>
                  </a:schemeClr>
                </a:solidFill>
                <a:latin typeface="微软雅黑" panose="020B0503020204020204" pitchFamily="34" charset="-122"/>
                <a:ea typeface="微软雅黑" panose="020B0503020204020204" pitchFamily="34" charset="-122"/>
              </a:rPr>
              <a:t>分布式系统的监控基础架构</a:t>
            </a:r>
            <a:r>
              <a:rPr lang="en-US" altLang="zh-CN" sz="2100" dirty="0">
                <a:solidFill>
                  <a:schemeClr val="tx1">
                    <a:lumMod val="75000"/>
                    <a:lumOff val="25000"/>
                  </a:schemeClr>
                </a:solidFill>
                <a:latin typeface="微软雅黑" panose="020B0503020204020204" pitchFamily="34" charset="-122"/>
                <a:ea typeface="微软雅黑" panose="020B0503020204020204" pitchFamily="34" charset="-122"/>
              </a:rPr>
              <a:t>Dapper</a:t>
            </a:r>
            <a:endParaRPr lang="zh-CN" altLang="en-US" sz="2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圆角矩形 55"/>
          <p:cNvSpPr/>
          <p:nvPr/>
        </p:nvSpPr>
        <p:spPr>
          <a:xfrm>
            <a:off x="2875069" y="42988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矩形 56"/>
          <p:cNvSpPr/>
          <p:nvPr/>
        </p:nvSpPr>
        <p:spPr>
          <a:xfrm>
            <a:off x="2949618" y="4309668"/>
            <a:ext cx="5445145"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2.7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海量数据的交互式分析工具</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Dremel</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0" name="圆角矩形 59"/>
          <p:cNvSpPr/>
          <p:nvPr/>
        </p:nvSpPr>
        <p:spPr>
          <a:xfrm>
            <a:off x="2875069" y="4764491"/>
            <a:ext cx="5693399" cy="394200"/>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矩形 60"/>
          <p:cNvSpPr/>
          <p:nvPr/>
        </p:nvSpPr>
        <p:spPr>
          <a:xfrm>
            <a:off x="2949618" y="4775272"/>
            <a:ext cx="5050357"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2.8 </a:t>
            </a:r>
            <a:r>
              <a:rPr lang="zh-CN" altLang="en-US" sz="2100" spc="225" dirty="0">
                <a:solidFill>
                  <a:schemeClr val="bg1"/>
                </a:solidFill>
                <a:latin typeface="微软雅黑" panose="020B0503020204020204" pitchFamily="34" charset="-122"/>
                <a:ea typeface="微软雅黑" panose="020B0503020204020204" pitchFamily="34" charset="-122"/>
              </a:rPr>
              <a:t>内存大数据分析系统</a:t>
            </a:r>
            <a:r>
              <a:rPr lang="en-US" altLang="zh-CN" sz="2100" spc="225" dirty="0">
                <a:solidFill>
                  <a:schemeClr val="bg1"/>
                </a:solidFill>
                <a:latin typeface="微软雅黑" panose="020B0503020204020204" pitchFamily="34" charset="-122"/>
                <a:ea typeface="微软雅黑" panose="020B0503020204020204" pitchFamily="34" charset="-122"/>
              </a:rPr>
              <a:t>PowerDrill</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sp>
        <p:nvSpPr>
          <p:cNvPr id="67" name="圆角矩形 66"/>
          <p:cNvSpPr/>
          <p:nvPr/>
        </p:nvSpPr>
        <p:spPr>
          <a:xfrm>
            <a:off x="2875069" y="5230094"/>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矩形 67"/>
          <p:cNvSpPr/>
          <p:nvPr/>
        </p:nvSpPr>
        <p:spPr>
          <a:xfrm>
            <a:off x="2949618" y="5240875"/>
            <a:ext cx="3663182"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2.9 Google</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应用程序引擎</a:t>
            </a:r>
          </a:p>
        </p:txBody>
      </p:sp>
    </p:spTree>
    <p:extLst>
      <p:ext uri="{BB962C8B-B14F-4D97-AF65-F5344CB8AC3E}">
        <p14:creationId xmlns:p14="http://schemas.microsoft.com/office/powerpoint/2010/main" val="1371831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a:t>
            </a:fld>
            <a:endParaRPr lang="zh-CN" altLang="en-US" dirty="0"/>
          </a:p>
        </p:txBody>
      </p:sp>
      <p:sp>
        <p:nvSpPr>
          <p:cNvPr id="3" name="矩形 2"/>
          <p:cNvSpPr/>
          <p:nvPr/>
        </p:nvSpPr>
        <p:spPr>
          <a:xfrm>
            <a:off x="187417" y="120393"/>
            <a:ext cx="5974713" cy="430887"/>
          </a:xfrm>
          <a:prstGeom prst="rect">
            <a:avLst/>
          </a:prstGeom>
        </p:spPr>
        <p:txBody>
          <a:bodyPr wrap="none">
            <a:spAutoFit/>
          </a:bodyPr>
          <a:lstStyle/>
          <a:p>
            <a:r>
              <a:rPr lang="en-US" altLang="zh-CN" sz="2200" b="1" dirty="0" smtClean="0">
                <a:solidFill>
                  <a:schemeClr val="bg1"/>
                </a:solidFill>
                <a:latin typeface="微软雅黑" panose="020B0503020204020204" pitchFamily="34" charset="-122"/>
                <a:ea typeface="微软雅黑" panose="020B0503020204020204" pitchFamily="34" charset="-122"/>
              </a:rPr>
              <a:t>2.6 </a:t>
            </a:r>
            <a:r>
              <a:rPr lang="zh-CN" altLang="en-US" sz="2200" b="1" dirty="0" smtClean="0">
                <a:solidFill>
                  <a:schemeClr val="bg1"/>
                </a:solidFill>
                <a:latin typeface="微软雅黑" panose="020B0503020204020204" pitchFamily="34" charset="-122"/>
                <a:ea typeface="微软雅黑" panose="020B0503020204020204" pitchFamily="34" charset="-122"/>
              </a:rPr>
              <a:t>大规模</a:t>
            </a:r>
            <a:r>
              <a:rPr lang="zh-CN" altLang="en-US" sz="2200" b="1" dirty="0">
                <a:solidFill>
                  <a:schemeClr val="bg1"/>
                </a:solidFill>
                <a:latin typeface="微软雅黑" panose="020B0503020204020204" pitchFamily="34" charset="-122"/>
                <a:ea typeface="微软雅黑" panose="020B0503020204020204" pitchFamily="34" charset="-122"/>
              </a:rPr>
              <a:t>分布式系统的</a:t>
            </a:r>
            <a:r>
              <a:rPr lang="zh-CN" altLang="en-US" sz="2200" b="1" dirty="0" smtClean="0">
                <a:solidFill>
                  <a:schemeClr val="bg1"/>
                </a:solidFill>
                <a:latin typeface="微软雅黑" panose="020B0503020204020204" pitchFamily="34" charset="-122"/>
                <a:ea typeface="微软雅黑" panose="020B0503020204020204" pitchFamily="34" charset="-122"/>
              </a:rPr>
              <a:t>监控基础</a:t>
            </a:r>
            <a:r>
              <a:rPr lang="zh-CN" altLang="en-US" sz="2200" b="1" dirty="0">
                <a:solidFill>
                  <a:schemeClr val="bg1"/>
                </a:solidFill>
                <a:latin typeface="微软雅黑" panose="020B0503020204020204" pitchFamily="34" charset="-122"/>
                <a:ea typeface="微软雅黑" panose="020B0503020204020204" pitchFamily="34" charset="-122"/>
              </a:rPr>
              <a:t>架构</a:t>
            </a:r>
            <a:r>
              <a:rPr lang="en-US" altLang="zh-CN" sz="2200" b="1" dirty="0" smtClean="0">
                <a:solidFill>
                  <a:schemeClr val="bg1"/>
                </a:solidFill>
                <a:latin typeface="微软雅黑" panose="020B0503020204020204" pitchFamily="34" charset="-122"/>
                <a:ea typeface="微软雅黑" panose="020B0503020204020204" pitchFamily="34" charset="-122"/>
              </a:rPr>
              <a:t>Dapper</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99253" y="811034"/>
            <a:ext cx="2646878" cy="461665"/>
          </a:xfrm>
          <a:prstGeom prst="rect">
            <a:avLst/>
          </a:prstGeom>
          <a:noFill/>
        </p:spPr>
        <p:txBody>
          <a:bodyPr wrap="none" rtlCol="0">
            <a:spAutoFit/>
          </a:bodyPr>
          <a:lstStyle/>
          <a:p>
            <a:r>
              <a:rPr lang="zh-CN" altLang="en-US" sz="2400" b="1" dirty="0" smtClean="0">
                <a:solidFill>
                  <a:schemeClr val="accent6"/>
                </a:solidFill>
              </a:rPr>
              <a:t>三个基本</a:t>
            </a:r>
            <a:r>
              <a:rPr lang="zh-CN" altLang="en-US" sz="2400" b="1" dirty="0">
                <a:solidFill>
                  <a:schemeClr val="accent6"/>
                </a:solidFill>
              </a:rPr>
              <a:t>设计目标</a:t>
            </a:r>
          </a:p>
        </p:txBody>
      </p:sp>
      <p:sp>
        <p:nvSpPr>
          <p:cNvPr id="5" name="椭圆 4"/>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399252" y="1628983"/>
            <a:ext cx="2166147" cy="130577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低开销</a:t>
            </a:r>
          </a:p>
        </p:txBody>
      </p:sp>
      <p:sp>
        <p:nvSpPr>
          <p:cNvPr id="14" name="矩形 13"/>
          <p:cNvSpPr/>
          <p:nvPr/>
        </p:nvSpPr>
        <p:spPr>
          <a:xfrm>
            <a:off x="2768600" y="1628983"/>
            <a:ext cx="5993154" cy="13057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lumMod val="75000"/>
                    <a:lumOff val="25000"/>
                  </a:schemeClr>
                </a:solidFill>
              </a:rPr>
              <a:t>这个是广泛可部署性的必然要求。监控系统的开销越低，对于原系统的影响就越小，系统的开发人员也就越愿意接受这个监控系统。</a:t>
            </a:r>
          </a:p>
        </p:txBody>
      </p:sp>
      <p:sp>
        <p:nvSpPr>
          <p:cNvPr id="15" name="矩形 14"/>
          <p:cNvSpPr/>
          <p:nvPr/>
        </p:nvSpPr>
        <p:spPr>
          <a:xfrm>
            <a:off x="399252" y="3017404"/>
            <a:ext cx="2166147" cy="1305776"/>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对应用层透明</a:t>
            </a:r>
          </a:p>
        </p:txBody>
      </p:sp>
      <p:sp>
        <p:nvSpPr>
          <p:cNvPr id="16" name="矩形 15"/>
          <p:cNvSpPr/>
          <p:nvPr/>
        </p:nvSpPr>
        <p:spPr>
          <a:xfrm>
            <a:off x="2768600" y="3017404"/>
            <a:ext cx="5993154" cy="13057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lumMod val="75000"/>
                    <a:lumOff val="25000"/>
                  </a:schemeClr>
                </a:solidFill>
              </a:rPr>
              <a:t>监控系统对程序员应当是不可见的。如果监控系统的使用需要程序开发人员对其底层的一些细节进行调整才能正常工作的话，这个监控系统肯定不是一个完善的监控系统。</a:t>
            </a:r>
          </a:p>
        </p:txBody>
      </p:sp>
      <p:sp>
        <p:nvSpPr>
          <p:cNvPr id="17" name="矩形 16"/>
          <p:cNvSpPr/>
          <p:nvPr/>
        </p:nvSpPr>
        <p:spPr>
          <a:xfrm>
            <a:off x="399252" y="4403816"/>
            <a:ext cx="2166147" cy="130577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可扩展性</a:t>
            </a:r>
          </a:p>
        </p:txBody>
      </p:sp>
      <p:sp>
        <p:nvSpPr>
          <p:cNvPr id="18" name="矩形 17"/>
          <p:cNvSpPr/>
          <p:nvPr/>
        </p:nvSpPr>
        <p:spPr>
          <a:xfrm>
            <a:off x="2768600" y="4405824"/>
            <a:ext cx="5993154" cy="13057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lumMod val="75000"/>
                    <a:lumOff val="25000"/>
                  </a:schemeClr>
                </a:solidFill>
              </a:rPr>
              <a:t>Google</a:t>
            </a:r>
            <a:r>
              <a:rPr lang="zh-CN" altLang="en-US" dirty="0">
                <a:solidFill>
                  <a:schemeClr val="tx1">
                    <a:lumMod val="75000"/>
                    <a:lumOff val="25000"/>
                  </a:schemeClr>
                </a:solidFill>
              </a:rPr>
              <a:t>的服务增长速度是惊人的，设计出的系统至少在未来几年里要能够满足</a:t>
            </a:r>
            <a:r>
              <a:rPr lang="en-US" altLang="zh-CN" dirty="0">
                <a:solidFill>
                  <a:schemeClr val="tx1">
                    <a:lumMod val="75000"/>
                    <a:lumOff val="25000"/>
                  </a:schemeClr>
                </a:solidFill>
              </a:rPr>
              <a:t>Google</a:t>
            </a:r>
            <a:r>
              <a:rPr lang="zh-CN" altLang="en-US" dirty="0">
                <a:solidFill>
                  <a:schemeClr val="tx1">
                    <a:lumMod val="75000"/>
                    <a:lumOff val="25000"/>
                  </a:schemeClr>
                </a:solidFill>
              </a:rPr>
              <a:t>服务和集群的需求。</a:t>
            </a:r>
          </a:p>
        </p:txBody>
      </p:sp>
    </p:spTree>
    <p:extLst>
      <p:ext uri="{BB962C8B-B14F-4D97-AF65-F5344CB8AC3E}">
        <p14:creationId xmlns:p14="http://schemas.microsoft.com/office/powerpoint/2010/main" val="42807776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70682" y="1501259"/>
            <a:ext cx="8354654" cy="101504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70682" y="2919163"/>
            <a:ext cx="8354654" cy="1472759"/>
          </a:xfrm>
          <a:prstGeom prst="rect">
            <a:avLst/>
          </a:prstGeom>
          <a:no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70682" y="4807429"/>
            <a:ext cx="8354654" cy="116171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133600" y="1272699"/>
            <a:ext cx="4876800" cy="45712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133600" y="2691193"/>
            <a:ext cx="4876800" cy="45712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09609" y="4581103"/>
            <a:ext cx="4876800" cy="45712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40</a:t>
            </a:fld>
            <a:endParaRPr lang="zh-CN" altLang="en-US" dirty="0"/>
          </a:p>
        </p:txBody>
      </p:sp>
      <p:sp>
        <p:nvSpPr>
          <p:cNvPr id="5" name="矩形 4"/>
          <p:cNvSpPr/>
          <p:nvPr/>
        </p:nvSpPr>
        <p:spPr>
          <a:xfrm>
            <a:off x="187417" y="107693"/>
            <a:ext cx="5789342"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2.8 </a:t>
            </a:r>
            <a:r>
              <a:rPr lang="zh-CN" altLang="en-US" sz="2400" b="1" spc="225" dirty="0">
                <a:solidFill>
                  <a:schemeClr val="bg1"/>
                </a:solidFill>
                <a:latin typeface="微软雅黑" panose="020B0503020204020204" pitchFamily="34" charset="-122"/>
                <a:ea typeface="微软雅黑" panose="020B0503020204020204" pitchFamily="34" charset="-122"/>
              </a:rPr>
              <a:t>内存大数据分析系统</a:t>
            </a:r>
            <a:r>
              <a:rPr lang="en-US" altLang="zh-CN" sz="2400" b="1" spc="225" dirty="0">
                <a:solidFill>
                  <a:schemeClr val="bg1"/>
                </a:solidFill>
                <a:latin typeface="微软雅黑" panose="020B0503020204020204" pitchFamily="34" charset="-122"/>
                <a:ea typeface="微软雅黑" panose="020B0503020204020204" pitchFamily="34" charset="-122"/>
              </a:rPr>
              <a:t>PowerDrill</a:t>
            </a:r>
          </a:p>
        </p:txBody>
      </p:sp>
      <p:sp>
        <p:nvSpPr>
          <p:cNvPr id="6" name="文本框 5"/>
          <p:cNvSpPr txBox="1"/>
          <p:nvPr/>
        </p:nvSpPr>
        <p:spPr>
          <a:xfrm>
            <a:off x="399253" y="811034"/>
            <a:ext cx="2954655" cy="461665"/>
          </a:xfrm>
          <a:prstGeom prst="rect">
            <a:avLst/>
          </a:prstGeom>
          <a:noFill/>
        </p:spPr>
        <p:txBody>
          <a:bodyPr wrap="none" rtlCol="0">
            <a:spAutoFit/>
          </a:bodyPr>
          <a:lstStyle/>
          <a:p>
            <a:r>
              <a:rPr lang="zh-CN" altLang="en-US" sz="2400" b="1" dirty="0">
                <a:solidFill>
                  <a:schemeClr val="accent6"/>
                </a:solidFill>
              </a:rPr>
              <a:t>产生背景与设计目标</a:t>
            </a:r>
          </a:p>
        </p:txBody>
      </p:sp>
      <p:sp>
        <p:nvSpPr>
          <p:cNvPr id="7" name="椭圆 6"/>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3710226" y="1329709"/>
            <a:ext cx="1723549" cy="400110"/>
          </a:xfrm>
          <a:prstGeom prst="rect">
            <a:avLst/>
          </a:prstGeom>
        </p:spPr>
        <p:txBody>
          <a:bodyPr wrap="none">
            <a:spAutoFit/>
          </a:bodyPr>
          <a:lstStyle/>
          <a:p>
            <a:r>
              <a:rPr lang="zh-CN" altLang="en-US" sz="2000" dirty="0">
                <a:solidFill>
                  <a:schemeClr val="bg1"/>
                </a:solidFill>
              </a:rPr>
              <a:t>两个假设结论</a:t>
            </a:r>
          </a:p>
        </p:txBody>
      </p:sp>
      <p:sp>
        <p:nvSpPr>
          <p:cNvPr id="8" name="矩形 7"/>
          <p:cNvSpPr/>
          <p:nvPr/>
        </p:nvSpPr>
        <p:spPr>
          <a:xfrm>
            <a:off x="357188" y="1628764"/>
            <a:ext cx="8668108" cy="923330"/>
          </a:xfrm>
          <a:prstGeom prst="rect">
            <a:avLst/>
          </a:prstGeom>
        </p:spPr>
        <p:txBody>
          <a:bodyPr wrap="square">
            <a:spAutoFit/>
          </a:bodyPr>
          <a:lstStyle/>
          <a:p>
            <a:pPr>
              <a:lnSpc>
                <a:spcPct val="150000"/>
              </a:lnSpc>
            </a:pPr>
            <a:r>
              <a:rPr lang="zh-CN" altLang="en-US" dirty="0">
                <a:solidFill>
                  <a:schemeClr val="tx1">
                    <a:lumMod val="75000"/>
                    <a:lumOff val="25000"/>
                  </a:schemeClr>
                </a:solidFill>
              </a:rPr>
              <a:t>（</a:t>
            </a:r>
            <a:r>
              <a:rPr lang="en-US" altLang="zh-CN" dirty="0">
                <a:solidFill>
                  <a:schemeClr val="tx1">
                    <a:lumMod val="75000"/>
                    <a:lumOff val="25000"/>
                  </a:schemeClr>
                </a:solidFill>
              </a:rPr>
              <a:t>1</a:t>
            </a:r>
            <a:r>
              <a:rPr lang="zh-CN" altLang="en-US" dirty="0">
                <a:solidFill>
                  <a:schemeClr val="tx1">
                    <a:lumMod val="75000"/>
                    <a:lumOff val="25000"/>
                  </a:schemeClr>
                </a:solidFill>
              </a:rPr>
              <a:t>）绝大多数的查询是类似和一致的；</a:t>
            </a:r>
          </a:p>
          <a:p>
            <a:pPr>
              <a:lnSpc>
                <a:spcPct val="150000"/>
              </a:lnSpc>
            </a:pPr>
            <a:r>
              <a:rPr lang="zh-CN" altLang="en-US" dirty="0">
                <a:solidFill>
                  <a:schemeClr val="tx1">
                    <a:lumMod val="75000"/>
                    <a:lumOff val="25000"/>
                  </a:schemeClr>
                </a:solidFill>
              </a:rPr>
              <a:t>（</a:t>
            </a:r>
            <a:r>
              <a:rPr lang="en-US" altLang="zh-CN" dirty="0">
                <a:solidFill>
                  <a:schemeClr val="tx1">
                    <a:lumMod val="75000"/>
                    <a:lumOff val="25000"/>
                  </a:schemeClr>
                </a:solidFill>
              </a:rPr>
              <a:t>2</a:t>
            </a:r>
            <a:r>
              <a:rPr lang="zh-CN" altLang="en-US" dirty="0">
                <a:solidFill>
                  <a:schemeClr val="tx1">
                    <a:lumMod val="75000"/>
                    <a:lumOff val="25000"/>
                  </a:schemeClr>
                </a:solidFill>
              </a:rPr>
              <a:t>）存储系统中的表只有一小部分是经常被使用的，绝大部分的表使用频率不高。</a:t>
            </a:r>
          </a:p>
        </p:txBody>
      </p:sp>
      <p:sp>
        <p:nvSpPr>
          <p:cNvPr id="9" name="矩形 8"/>
          <p:cNvSpPr/>
          <p:nvPr/>
        </p:nvSpPr>
        <p:spPr>
          <a:xfrm>
            <a:off x="3469085" y="2719698"/>
            <a:ext cx="2236510" cy="400110"/>
          </a:xfrm>
          <a:prstGeom prst="rect">
            <a:avLst/>
          </a:prstGeom>
        </p:spPr>
        <p:txBody>
          <a:bodyPr wrap="none">
            <a:spAutoFit/>
          </a:bodyPr>
          <a:lstStyle/>
          <a:p>
            <a:r>
              <a:rPr lang="zh-CN" altLang="en-US" sz="2000" dirty="0" smtClean="0">
                <a:solidFill>
                  <a:schemeClr val="bg1"/>
                </a:solidFill>
              </a:rPr>
              <a:t>考虑两</a:t>
            </a:r>
            <a:r>
              <a:rPr lang="zh-CN" altLang="en-US" sz="2000" dirty="0">
                <a:solidFill>
                  <a:schemeClr val="bg1"/>
                </a:solidFill>
              </a:rPr>
              <a:t>方面的内容</a:t>
            </a:r>
          </a:p>
        </p:txBody>
      </p:sp>
      <p:sp>
        <p:nvSpPr>
          <p:cNvPr id="10" name="矩形 9"/>
          <p:cNvSpPr/>
          <p:nvPr/>
        </p:nvSpPr>
        <p:spPr>
          <a:xfrm>
            <a:off x="395288" y="3078872"/>
            <a:ext cx="8453437" cy="1338828"/>
          </a:xfrm>
          <a:prstGeom prst="rect">
            <a:avLst/>
          </a:prstGeom>
        </p:spPr>
        <p:txBody>
          <a:bodyPr wrap="square">
            <a:spAutoFit/>
          </a:bodyPr>
          <a:lstStyle/>
          <a:p>
            <a:pPr>
              <a:lnSpc>
                <a:spcPct val="150000"/>
              </a:lnSpc>
            </a:pPr>
            <a:r>
              <a:rPr lang="zh-CN" altLang="en-US" dirty="0">
                <a:solidFill>
                  <a:schemeClr val="tx1">
                    <a:lumMod val="75000"/>
                    <a:lumOff val="25000"/>
                  </a:schemeClr>
                </a:solidFill>
              </a:rPr>
              <a:t>（</a:t>
            </a:r>
            <a:r>
              <a:rPr lang="en-US" altLang="zh-CN" dirty="0">
                <a:solidFill>
                  <a:schemeClr val="tx1">
                    <a:lumMod val="75000"/>
                    <a:lumOff val="25000"/>
                  </a:schemeClr>
                </a:solidFill>
              </a:rPr>
              <a:t>1</a:t>
            </a:r>
            <a:r>
              <a:rPr lang="zh-CN" altLang="en-US" dirty="0">
                <a:solidFill>
                  <a:schemeClr val="tx1">
                    <a:lumMod val="75000"/>
                    <a:lumOff val="25000"/>
                  </a:schemeClr>
                </a:solidFill>
              </a:rPr>
              <a:t>）如何尽可能在查询中略去不需要的数据分块；</a:t>
            </a:r>
          </a:p>
          <a:p>
            <a:pPr>
              <a:lnSpc>
                <a:spcPct val="150000"/>
              </a:lnSpc>
            </a:pPr>
            <a:r>
              <a:rPr lang="zh-CN" altLang="en-US" dirty="0">
                <a:solidFill>
                  <a:schemeClr val="tx1">
                    <a:lumMod val="75000"/>
                    <a:lumOff val="25000"/>
                  </a:schemeClr>
                </a:solidFill>
              </a:rPr>
              <a:t>（</a:t>
            </a:r>
            <a:r>
              <a:rPr lang="en-US" altLang="zh-CN" dirty="0">
                <a:solidFill>
                  <a:schemeClr val="tx1">
                    <a:lumMod val="75000"/>
                    <a:lumOff val="25000"/>
                  </a:schemeClr>
                </a:solidFill>
              </a:rPr>
              <a:t>2</a:t>
            </a:r>
            <a:r>
              <a:rPr lang="zh-CN" altLang="en-US" dirty="0">
                <a:solidFill>
                  <a:schemeClr val="tx1">
                    <a:lumMod val="75000"/>
                    <a:lumOff val="25000"/>
                  </a:schemeClr>
                </a:solidFill>
              </a:rPr>
              <a:t>）如何尽可能地减少数据在内存中的占用，占用越少意味着越多的数据可以</a:t>
            </a:r>
            <a:r>
              <a:rPr lang="zh-CN" altLang="en-US" dirty="0" smtClean="0">
                <a:solidFill>
                  <a:schemeClr val="tx1">
                    <a:lumMod val="75000"/>
                    <a:lumOff val="25000"/>
                  </a:schemeClr>
                </a:solidFill>
              </a:rPr>
              <a:t>被  加载</a:t>
            </a:r>
            <a:r>
              <a:rPr lang="zh-CN" altLang="en-US" dirty="0">
                <a:solidFill>
                  <a:schemeClr val="tx1">
                    <a:lumMod val="75000"/>
                    <a:lumOff val="25000"/>
                  </a:schemeClr>
                </a:solidFill>
              </a:rPr>
              <a:t>进内存中处理。</a:t>
            </a:r>
          </a:p>
        </p:txBody>
      </p:sp>
      <p:sp>
        <p:nvSpPr>
          <p:cNvPr id="11" name="矩形 10"/>
          <p:cNvSpPr/>
          <p:nvPr/>
        </p:nvSpPr>
        <p:spPr>
          <a:xfrm>
            <a:off x="2325305" y="4615007"/>
            <a:ext cx="4517199" cy="400110"/>
          </a:xfrm>
          <a:prstGeom prst="rect">
            <a:avLst/>
          </a:prstGeom>
        </p:spPr>
        <p:txBody>
          <a:bodyPr wrap="none">
            <a:spAutoFit/>
          </a:bodyPr>
          <a:lstStyle/>
          <a:p>
            <a:r>
              <a:rPr lang="en-US" altLang="zh-CN" sz="2000" dirty="0">
                <a:solidFill>
                  <a:schemeClr val="bg1"/>
                </a:solidFill>
              </a:rPr>
              <a:t>PowerDrill</a:t>
            </a:r>
            <a:r>
              <a:rPr lang="zh-CN" altLang="en-US" sz="2000" dirty="0">
                <a:solidFill>
                  <a:schemeClr val="bg1"/>
                </a:solidFill>
              </a:rPr>
              <a:t>整个系统实际分为三个部分</a:t>
            </a:r>
          </a:p>
        </p:txBody>
      </p:sp>
      <p:sp>
        <p:nvSpPr>
          <p:cNvPr id="19" name="矩形 18"/>
          <p:cNvSpPr/>
          <p:nvPr/>
        </p:nvSpPr>
        <p:spPr>
          <a:xfrm>
            <a:off x="651726" y="5179834"/>
            <a:ext cx="2477376" cy="6477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Web UI</a:t>
            </a:r>
          </a:p>
        </p:txBody>
      </p:sp>
      <p:sp>
        <p:nvSpPr>
          <p:cNvPr id="20" name="矩形 19"/>
          <p:cNvSpPr/>
          <p:nvPr/>
        </p:nvSpPr>
        <p:spPr>
          <a:xfrm>
            <a:off x="3309321" y="5179834"/>
            <a:ext cx="2477376" cy="64770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一个抽象层</a:t>
            </a:r>
            <a:endParaRPr lang="en-US" altLang="zh-CN" dirty="0">
              <a:solidFill>
                <a:schemeClr val="bg1"/>
              </a:solidFill>
            </a:endParaRPr>
          </a:p>
        </p:txBody>
      </p:sp>
      <p:sp>
        <p:nvSpPr>
          <p:cNvPr id="21" name="矩形 20"/>
          <p:cNvSpPr/>
          <p:nvPr/>
        </p:nvSpPr>
        <p:spPr>
          <a:xfrm>
            <a:off x="5966916" y="5179834"/>
            <a:ext cx="2477376" cy="6477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列式存储</a:t>
            </a:r>
          </a:p>
        </p:txBody>
      </p:sp>
    </p:spTree>
    <p:extLst>
      <p:ext uri="{BB962C8B-B14F-4D97-AF65-F5344CB8AC3E}">
        <p14:creationId xmlns:p14="http://schemas.microsoft.com/office/powerpoint/2010/main" val="21639062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684923" y="5065450"/>
            <a:ext cx="744202" cy="292387"/>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684923" y="5436183"/>
            <a:ext cx="744202" cy="292387"/>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41</a:t>
            </a:fld>
            <a:endParaRPr lang="zh-CN" altLang="en-US" dirty="0"/>
          </a:p>
        </p:txBody>
      </p:sp>
      <p:pic>
        <p:nvPicPr>
          <p:cNvPr id="14338" name="Picture 2" descr="t2-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072" y="1857326"/>
            <a:ext cx="8576400" cy="278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87417" y="107693"/>
            <a:ext cx="5789342"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2.8 </a:t>
            </a:r>
            <a:r>
              <a:rPr lang="zh-CN" altLang="en-US" sz="2400" b="1" spc="225" dirty="0">
                <a:solidFill>
                  <a:schemeClr val="bg1"/>
                </a:solidFill>
                <a:latin typeface="微软雅黑" panose="020B0503020204020204" pitchFamily="34" charset="-122"/>
                <a:ea typeface="微软雅黑" panose="020B0503020204020204" pitchFamily="34" charset="-122"/>
              </a:rPr>
              <a:t>内存大数据分析系统</a:t>
            </a:r>
            <a:r>
              <a:rPr lang="en-US" altLang="zh-CN" sz="2400" b="1" spc="225" dirty="0">
                <a:solidFill>
                  <a:schemeClr val="bg1"/>
                </a:solidFill>
                <a:latin typeface="微软雅黑" panose="020B0503020204020204" pitchFamily="34" charset="-122"/>
                <a:ea typeface="微软雅黑" panose="020B0503020204020204" pitchFamily="34" charset="-122"/>
              </a:rPr>
              <a:t>PowerDrill</a:t>
            </a:r>
          </a:p>
        </p:txBody>
      </p:sp>
      <p:sp>
        <p:nvSpPr>
          <p:cNvPr id="5" name="矩形 4"/>
          <p:cNvSpPr/>
          <p:nvPr/>
        </p:nvSpPr>
        <p:spPr>
          <a:xfrm>
            <a:off x="439572" y="1260459"/>
            <a:ext cx="8407400" cy="507831"/>
          </a:xfrm>
          <a:prstGeom prst="rect">
            <a:avLst/>
          </a:prstGeom>
          <a:solidFill>
            <a:schemeClr val="bg1">
              <a:lumMod val="85000"/>
            </a:schemeClr>
          </a:solidFill>
        </p:spPr>
        <p:txBody>
          <a:bodyPr wrap="square">
            <a:spAutoFit/>
          </a:bodyPr>
          <a:lstStyle/>
          <a:p>
            <a:pPr>
              <a:lnSpc>
                <a:spcPct val="150000"/>
              </a:lnSpc>
            </a:pPr>
            <a:r>
              <a:rPr lang="zh-CN" altLang="en-US" dirty="0" smtClean="0">
                <a:solidFill>
                  <a:schemeClr val="tx1">
                    <a:lumMod val="75000"/>
                    <a:lumOff val="25000"/>
                  </a:schemeClr>
                </a:solidFill>
              </a:rPr>
              <a:t> 下</a:t>
            </a:r>
            <a:r>
              <a:rPr lang="zh-CN" altLang="en-US" dirty="0">
                <a:solidFill>
                  <a:schemeClr val="tx1">
                    <a:lumMod val="75000"/>
                    <a:lumOff val="25000"/>
                  </a:schemeClr>
                </a:solidFill>
              </a:rPr>
              <a:t>图阐述了</a:t>
            </a:r>
            <a:r>
              <a:rPr lang="en-US" altLang="zh-CN" dirty="0">
                <a:solidFill>
                  <a:schemeClr val="tx1">
                    <a:lumMod val="75000"/>
                    <a:lumOff val="25000"/>
                  </a:schemeClr>
                </a:solidFill>
              </a:rPr>
              <a:t>PowerDrill</a:t>
            </a:r>
            <a:r>
              <a:rPr lang="zh-CN" altLang="en-US" dirty="0">
                <a:solidFill>
                  <a:schemeClr val="tx1">
                    <a:lumMod val="75000"/>
                    <a:lumOff val="25000"/>
                  </a:schemeClr>
                </a:solidFill>
              </a:rPr>
              <a:t>采用的数据结构，简单来说就是一个双层数据字典结构。</a:t>
            </a:r>
          </a:p>
        </p:txBody>
      </p:sp>
      <p:sp>
        <p:nvSpPr>
          <p:cNvPr id="7" name="矩形 6"/>
          <p:cNvSpPr/>
          <p:nvPr/>
        </p:nvSpPr>
        <p:spPr>
          <a:xfrm>
            <a:off x="3684923" y="5043625"/>
            <a:ext cx="5442012" cy="338554"/>
          </a:xfrm>
          <a:prstGeom prst="rect">
            <a:avLst/>
          </a:prstGeom>
        </p:spPr>
        <p:txBody>
          <a:bodyPr wrap="square">
            <a:spAutoFit/>
          </a:bodyPr>
          <a:lstStyle/>
          <a:p>
            <a:r>
              <a:rPr lang="zh-CN" altLang="en-US" sz="1600" b="1" dirty="0">
                <a:solidFill>
                  <a:schemeClr val="bg1"/>
                </a:solidFill>
              </a:rPr>
              <a:t>块</a:t>
            </a:r>
            <a:r>
              <a:rPr lang="zh-CN" altLang="en-US" sz="1600" b="1" dirty="0" smtClean="0">
                <a:solidFill>
                  <a:schemeClr val="bg1"/>
                </a:solidFill>
              </a:rPr>
              <a:t>字典 </a:t>
            </a:r>
            <a:r>
              <a:rPr lang="zh-CN" altLang="en-US" sz="1600" dirty="0" smtClean="0">
                <a:solidFill>
                  <a:schemeClr val="tx1">
                    <a:lumMod val="75000"/>
                    <a:lumOff val="25000"/>
                  </a:schemeClr>
                </a:solidFill>
              </a:rPr>
              <a:t>记录</a:t>
            </a:r>
            <a:r>
              <a:rPr lang="zh-CN" altLang="en-US" sz="1600" dirty="0">
                <a:solidFill>
                  <a:schemeClr val="tx1">
                    <a:lumMod val="75000"/>
                    <a:lumOff val="25000"/>
                  </a:schemeClr>
                </a:solidFill>
              </a:rPr>
              <a:t>的是块</a:t>
            </a:r>
            <a:r>
              <a:rPr lang="en-US" altLang="zh-CN" sz="1600" dirty="0">
                <a:solidFill>
                  <a:schemeClr val="tx1">
                    <a:lumMod val="75000"/>
                    <a:lumOff val="25000"/>
                  </a:schemeClr>
                </a:solidFill>
              </a:rPr>
              <a:t>id</a:t>
            </a:r>
            <a:r>
              <a:rPr lang="zh-CN" altLang="en-US" sz="1600" dirty="0">
                <a:solidFill>
                  <a:schemeClr val="tx1">
                    <a:lumMod val="75000"/>
                    <a:lumOff val="25000"/>
                  </a:schemeClr>
                </a:solidFill>
              </a:rPr>
              <a:t>（</a:t>
            </a:r>
            <a:r>
              <a:rPr lang="en-US" altLang="zh-CN" sz="1600" dirty="0">
                <a:solidFill>
                  <a:schemeClr val="tx1">
                    <a:lumMod val="75000"/>
                    <a:lumOff val="25000"/>
                  </a:schemeClr>
                </a:solidFill>
              </a:rPr>
              <a:t>chunk-id</a:t>
            </a:r>
            <a:r>
              <a:rPr lang="zh-CN" altLang="en-US" sz="1600" dirty="0">
                <a:solidFill>
                  <a:schemeClr val="tx1">
                    <a:lumMod val="75000"/>
                    <a:lumOff val="25000"/>
                  </a:schemeClr>
                </a:solidFill>
              </a:rPr>
              <a:t>）和全局</a:t>
            </a:r>
            <a:r>
              <a:rPr lang="en-US" altLang="zh-CN" sz="1600" dirty="0">
                <a:solidFill>
                  <a:schemeClr val="tx1">
                    <a:lumMod val="75000"/>
                    <a:lumOff val="25000"/>
                  </a:schemeClr>
                </a:solidFill>
              </a:rPr>
              <a:t>id</a:t>
            </a:r>
            <a:r>
              <a:rPr lang="zh-CN" altLang="en-US" sz="1600" dirty="0">
                <a:solidFill>
                  <a:schemeClr val="tx1">
                    <a:lumMod val="75000"/>
                    <a:lumOff val="25000"/>
                  </a:schemeClr>
                </a:solidFill>
              </a:rPr>
              <a:t>的映射关系</a:t>
            </a:r>
          </a:p>
        </p:txBody>
      </p:sp>
      <p:sp>
        <p:nvSpPr>
          <p:cNvPr id="8" name="矩形 7"/>
          <p:cNvSpPr/>
          <p:nvPr/>
        </p:nvSpPr>
        <p:spPr>
          <a:xfrm>
            <a:off x="3684923" y="5413100"/>
            <a:ext cx="5355587" cy="338554"/>
          </a:xfrm>
          <a:prstGeom prst="rect">
            <a:avLst/>
          </a:prstGeom>
        </p:spPr>
        <p:txBody>
          <a:bodyPr wrap="square">
            <a:spAutoFit/>
          </a:bodyPr>
          <a:lstStyle/>
          <a:p>
            <a:r>
              <a:rPr lang="zh-CN" altLang="en-US" sz="1600" b="1" dirty="0">
                <a:solidFill>
                  <a:schemeClr val="bg1"/>
                </a:solidFill>
              </a:rPr>
              <a:t>块</a:t>
            </a:r>
            <a:r>
              <a:rPr lang="zh-CN" altLang="en-US" sz="1600" b="1" dirty="0" smtClean="0">
                <a:solidFill>
                  <a:schemeClr val="bg1"/>
                </a:solidFill>
              </a:rPr>
              <a:t>元素 </a:t>
            </a:r>
            <a:r>
              <a:rPr lang="zh-CN" altLang="en-US" sz="1600" dirty="0" smtClean="0">
                <a:solidFill>
                  <a:schemeClr val="tx1">
                    <a:lumMod val="75000"/>
                    <a:lumOff val="25000"/>
                  </a:schemeClr>
                </a:solidFill>
              </a:rPr>
              <a:t>记录</a:t>
            </a:r>
            <a:r>
              <a:rPr lang="zh-CN" altLang="en-US" sz="1600" dirty="0">
                <a:solidFill>
                  <a:schemeClr val="tx1">
                    <a:lumMod val="75000"/>
                    <a:lumOff val="25000"/>
                  </a:schemeClr>
                </a:solidFill>
              </a:rPr>
              <a:t>的是块中存储数据的块</a:t>
            </a:r>
            <a:r>
              <a:rPr lang="en-US" altLang="zh-CN" sz="1600" dirty="0">
                <a:solidFill>
                  <a:schemeClr val="tx1">
                    <a:lumMod val="75000"/>
                    <a:lumOff val="25000"/>
                  </a:schemeClr>
                </a:solidFill>
              </a:rPr>
              <a:t>id</a:t>
            </a:r>
            <a:r>
              <a:rPr lang="zh-CN" altLang="en-US" sz="1600" dirty="0">
                <a:solidFill>
                  <a:schemeClr val="tx1">
                    <a:lumMod val="75000"/>
                    <a:lumOff val="25000"/>
                  </a:schemeClr>
                </a:solidFill>
              </a:rPr>
              <a:t>（注意不是全局</a:t>
            </a:r>
            <a:r>
              <a:rPr lang="en-US" altLang="zh-CN" sz="1600" dirty="0">
                <a:solidFill>
                  <a:schemeClr val="tx1">
                    <a:lumMod val="75000"/>
                    <a:lumOff val="25000"/>
                  </a:schemeClr>
                </a:solidFill>
              </a:rPr>
              <a:t>id</a:t>
            </a:r>
            <a:r>
              <a:rPr lang="zh-CN" altLang="en-US" sz="1600" dirty="0">
                <a:solidFill>
                  <a:schemeClr val="tx1">
                    <a:lumMod val="75000"/>
                    <a:lumOff val="25000"/>
                  </a:schemeClr>
                </a:solidFill>
              </a:rPr>
              <a:t>）</a:t>
            </a:r>
          </a:p>
        </p:txBody>
      </p:sp>
      <p:sp>
        <p:nvSpPr>
          <p:cNvPr id="10" name="文本框 9"/>
          <p:cNvSpPr txBox="1"/>
          <p:nvPr/>
        </p:nvSpPr>
        <p:spPr>
          <a:xfrm>
            <a:off x="399253" y="811034"/>
            <a:ext cx="2031325" cy="461665"/>
          </a:xfrm>
          <a:prstGeom prst="rect">
            <a:avLst/>
          </a:prstGeom>
          <a:noFill/>
        </p:spPr>
        <p:txBody>
          <a:bodyPr wrap="none" rtlCol="0">
            <a:spAutoFit/>
          </a:bodyPr>
          <a:lstStyle/>
          <a:p>
            <a:r>
              <a:rPr lang="zh-CN" altLang="en-US" sz="2400" b="1" dirty="0">
                <a:solidFill>
                  <a:schemeClr val="accent6"/>
                </a:solidFill>
              </a:rPr>
              <a:t>基本数据结构</a:t>
            </a:r>
          </a:p>
        </p:txBody>
      </p:sp>
      <p:sp>
        <p:nvSpPr>
          <p:cNvPr id="11" name="椭圆 10"/>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395288" y="1260459"/>
            <a:ext cx="115252" cy="50783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0540" y="4679883"/>
            <a:ext cx="1813560" cy="369332"/>
          </a:xfrm>
          <a:prstGeom prst="rect">
            <a:avLst/>
          </a:prstGeom>
          <a:solidFill>
            <a:srgbClr val="70AD47"/>
          </a:solidFill>
        </p:spPr>
        <p:txBody>
          <a:bodyPr wrap="square">
            <a:spAutoFit/>
          </a:bodyPr>
          <a:lstStyle/>
          <a:p>
            <a:pPr algn="ctr"/>
            <a:r>
              <a:rPr lang="zh-CN" altLang="en-US" dirty="0">
                <a:solidFill>
                  <a:schemeClr val="bg1"/>
                </a:solidFill>
              </a:rPr>
              <a:t>全局字典表</a:t>
            </a:r>
          </a:p>
        </p:txBody>
      </p:sp>
      <p:cxnSp>
        <p:nvCxnSpPr>
          <p:cNvPr id="15" name="直接连接符 14"/>
          <p:cNvCxnSpPr/>
          <p:nvPr/>
        </p:nvCxnSpPr>
        <p:spPr>
          <a:xfrm>
            <a:off x="1394691" y="4496996"/>
            <a:ext cx="0" cy="182887"/>
          </a:xfrm>
          <a:prstGeom prst="line">
            <a:avLst/>
          </a:prstGeom>
          <a:ln w="28575">
            <a:solidFill>
              <a:srgbClr val="70AD47"/>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52426" y="5089792"/>
            <a:ext cx="1884529" cy="584775"/>
          </a:xfrm>
          <a:prstGeom prst="rect">
            <a:avLst/>
          </a:prstGeom>
        </p:spPr>
        <p:txBody>
          <a:bodyPr wrap="square">
            <a:spAutoFit/>
          </a:bodyPr>
          <a:lstStyle/>
          <a:p>
            <a:r>
              <a:rPr lang="zh-CN" altLang="en-US" sz="1600" dirty="0" smtClean="0">
                <a:solidFill>
                  <a:schemeClr val="tx1">
                    <a:lumMod val="75000"/>
                    <a:lumOff val="25000"/>
                  </a:schemeClr>
                </a:solidFill>
              </a:rPr>
              <a:t>存储全局</a:t>
            </a:r>
            <a:r>
              <a:rPr lang="en-US" altLang="zh-CN" sz="1600" dirty="0" smtClean="0">
                <a:solidFill>
                  <a:schemeClr val="tx1">
                    <a:lumMod val="75000"/>
                    <a:lumOff val="25000"/>
                  </a:schemeClr>
                </a:solidFill>
              </a:rPr>
              <a:t>id</a:t>
            </a:r>
            <a:r>
              <a:rPr lang="zh-CN" altLang="en-US" sz="1600" dirty="0" smtClean="0">
                <a:solidFill>
                  <a:schemeClr val="tx1">
                    <a:lumMod val="75000"/>
                    <a:lumOff val="25000"/>
                  </a:schemeClr>
                </a:solidFill>
              </a:rPr>
              <a:t>和</a:t>
            </a:r>
            <a:r>
              <a:rPr lang="zh-CN" altLang="en-US" sz="1600" dirty="0">
                <a:solidFill>
                  <a:schemeClr val="tx1">
                    <a:lumMod val="75000"/>
                    <a:lumOff val="25000"/>
                  </a:schemeClr>
                </a:solidFill>
              </a:rPr>
              <a:t>搜索关键字的对应</a:t>
            </a:r>
            <a:r>
              <a:rPr lang="zh-CN" altLang="en-US" sz="1600" dirty="0" smtClean="0">
                <a:solidFill>
                  <a:schemeClr val="tx1">
                    <a:lumMod val="75000"/>
                    <a:lumOff val="25000"/>
                  </a:schemeClr>
                </a:solidFill>
              </a:rPr>
              <a:t>关系</a:t>
            </a:r>
            <a:endParaRPr lang="zh-CN" altLang="en-US" sz="1600" dirty="0">
              <a:solidFill>
                <a:schemeClr val="tx1">
                  <a:lumMod val="75000"/>
                  <a:lumOff val="25000"/>
                </a:schemeClr>
              </a:solidFill>
            </a:endParaRPr>
          </a:p>
        </p:txBody>
      </p:sp>
      <p:sp>
        <p:nvSpPr>
          <p:cNvPr id="18" name="矩形 17"/>
          <p:cNvSpPr/>
          <p:nvPr/>
        </p:nvSpPr>
        <p:spPr>
          <a:xfrm>
            <a:off x="4766302" y="4679883"/>
            <a:ext cx="1473480" cy="369332"/>
          </a:xfrm>
          <a:prstGeom prst="rect">
            <a:avLst/>
          </a:prstGeom>
          <a:solidFill>
            <a:srgbClr val="404040"/>
          </a:solidFill>
        </p:spPr>
        <p:txBody>
          <a:bodyPr wrap="square">
            <a:spAutoFit/>
          </a:bodyPr>
          <a:lstStyle/>
          <a:p>
            <a:pPr algn="ctr"/>
            <a:r>
              <a:rPr lang="en-US" altLang="zh-CN" dirty="0">
                <a:solidFill>
                  <a:schemeClr val="bg1"/>
                </a:solidFill>
              </a:rPr>
              <a:t>3</a:t>
            </a:r>
            <a:r>
              <a:rPr lang="zh-CN" altLang="en-US" dirty="0">
                <a:solidFill>
                  <a:schemeClr val="bg1"/>
                </a:solidFill>
              </a:rPr>
              <a:t>个块的数据</a:t>
            </a:r>
          </a:p>
        </p:txBody>
      </p:sp>
      <p:sp>
        <p:nvSpPr>
          <p:cNvPr id="19" name="右大括号 18"/>
          <p:cNvSpPr/>
          <p:nvPr/>
        </p:nvSpPr>
        <p:spPr>
          <a:xfrm rot="5400000">
            <a:off x="5516549" y="2332658"/>
            <a:ext cx="117543" cy="4495757"/>
          </a:xfrm>
          <a:prstGeom prst="rightBrace">
            <a:avLst>
              <a:gd name="adj1" fmla="val 70459"/>
              <a:gd name="adj2" fmla="val 50000"/>
            </a:avLst>
          </a:prstGeom>
          <a:ln w="19050">
            <a:solidFill>
              <a:srgbClr val="4040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5685052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42</a:t>
            </a:fld>
            <a:endParaRPr lang="zh-CN" altLang="en-US" dirty="0"/>
          </a:p>
        </p:txBody>
      </p:sp>
      <p:sp>
        <p:nvSpPr>
          <p:cNvPr id="3" name="矩形 2"/>
          <p:cNvSpPr/>
          <p:nvPr/>
        </p:nvSpPr>
        <p:spPr>
          <a:xfrm>
            <a:off x="187417" y="107693"/>
            <a:ext cx="5789342"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2.8 </a:t>
            </a:r>
            <a:r>
              <a:rPr lang="zh-CN" altLang="en-US" sz="2400" b="1" spc="225" dirty="0">
                <a:solidFill>
                  <a:schemeClr val="bg1"/>
                </a:solidFill>
                <a:latin typeface="微软雅黑" panose="020B0503020204020204" pitchFamily="34" charset="-122"/>
                <a:ea typeface="微软雅黑" panose="020B0503020204020204" pitchFamily="34" charset="-122"/>
              </a:rPr>
              <a:t>内存大数据分析系统</a:t>
            </a:r>
            <a:r>
              <a:rPr lang="en-US" altLang="zh-CN" sz="2400" b="1" spc="225" dirty="0">
                <a:solidFill>
                  <a:schemeClr val="bg1"/>
                </a:solidFill>
                <a:latin typeface="微软雅黑" panose="020B0503020204020204" pitchFamily="34" charset="-122"/>
                <a:ea typeface="微软雅黑" panose="020B0503020204020204" pitchFamily="34" charset="-122"/>
              </a:rPr>
              <a:t>PowerDrill</a:t>
            </a:r>
          </a:p>
        </p:txBody>
      </p:sp>
      <p:sp>
        <p:nvSpPr>
          <p:cNvPr id="5" name="文本框 4"/>
          <p:cNvSpPr txBox="1"/>
          <p:nvPr/>
        </p:nvSpPr>
        <p:spPr>
          <a:xfrm>
            <a:off x="399253" y="811034"/>
            <a:ext cx="1415772" cy="461665"/>
          </a:xfrm>
          <a:prstGeom prst="rect">
            <a:avLst/>
          </a:prstGeom>
          <a:noFill/>
        </p:spPr>
        <p:txBody>
          <a:bodyPr wrap="none" rtlCol="0">
            <a:spAutoFit/>
          </a:bodyPr>
          <a:lstStyle/>
          <a:p>
            <a:r>
              <a:rPr lang="zh-CN" altLang="en-US" sz="2400" b="1" dirty="0">
                <a:solidFill>
                  <a:schemeClr val="accent6"/>
                </a:solidFill>
              </a:rPr>
              <a:t>数据分块</a:t>
            </a:r>
          </a:p>
        </p:txBody>
      </p:sp>
      <p:sp>
        <p:nvSpPr>
          <p:cNvPr id="6" name="椭圆 5"/>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1431760" y="1540213"/>
            <a:ext cx="7319963" cy="923330"/>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传统的</a:t>
            </a:r>
            <a:r>
              <a:rPr lang="zh-CN" altLang="en-US" b="1" dirty="0">
                <a:solidFill>
                  <a:schemeClr val="tx1">
                    <a:lumMod val="75000"/>
                    <a:lumOff val="25000"/>
                  </a:schemeClr>
                </a:solidFill>
              </a:rPr>
              <a:t>索引</a:t>
            </a:r>
            <a:r>
              <a:rPr lang="zh-CN" altLang="en-US" dirty="0">
                <a:solidFill>
                  <a:schemeClr val="tx1">
                    <a:lumMod val="75000"/>
                    <a:lumOff val="25000"/>
                  </a:schemeClr>
                </a:solidFill>
              </a:rPr>
              <a:t>对于</a:t>
            </a:r>
            <a:r>
              <a:rPr lang="en-US" altLang="zh-CN" dirty="0">
                <a:solidFill>
                  <a:schemeClr val="tx1">
                    <a:lumMod val="75000"/>
                    <a:lumOff val="25000"/>
                  </a:schemeClr>
                </a:solidFill>
              </a:rPr>
              <a:t>PowerDrill</a:t>
            </a:r>
            <a:r>
              <a:rPr lang="zh-CN" altLang="en-US" dirty="0">
                <a:solidFill>
                  <a:schemeClr val="tx1">
                    <a:lumMod val="75000"/>
                    <a:lumOff val="25000"/>
                  </a:schemeClr>
                </a:solidFill>
              </a:rPr>
              <a:t>的查询场景作用不是很大，因此一个很自然的考虑就是对数据进行分块，过滤查询中不需要的</a:t>
            </a:r>
            <a:r>
              <a:rPr lang="zh-CN" altLang="en-US" b="1" dirty="0">
                <a:solidFill>
                  <a:schemeClr val="tx1">
                    <a:lumMod val="75000"/>
                    <a:lumOff val="25000"/>
                  </a:schemeClr>
                </a:solidFill>
              </a:rPr>
              <a:t>数据块</a:t>
            </a:r>
            <a:r>
              <a:rPr lang="zh-CN" altLang="en-US" dirty="0">
                <a:solidFill>
                  <a:schemeClr val="tx1">
                    <a:lumMod val="75000"/>
                    <a:lumOff val="25000"/>
                  </a:schemeClr>
                </a:solidFill>
              </a:rPr>
              <a:t>来减少数据量</a:t>
            </a:r>
          </a:p>
        </p:txBody>
      </p:sp>
      <p:sp>
        <p:nvSpPr>
          <p:cNvPr id="14" name="矩形 13"/>
          <p:cNvSpPr/>
          <p:nvPr/>
        </p:nvSpPr>
        <p:spPr>
          <a:xfrm>
            <a:off x="395288" y="1540213"/>
            <a:ext cx="1036472" cy="92333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62118" y="1740268"/>
            <a:ext cx="902811" cy="523220"/>
          </a:xfrm>
          <a:prstGeom prst="rect">
            <a:avLst/>
          </a:prstGeom>
        </p:spPr>
        <p:txBody>
          <a:bodyPr wrap="none">
            <a:spAutoFit/>
          </a:bodyPr>
          <a:lstStyle/>
          <a:p>
            <a:r>
              <a:rPr lang="zh-CN" altLang="en-US" sz="2800" b="1" dirty="0" smtClean="0">
                <a:solidFill>
                  <a:schemeClr val="bg1"/>
                </a:solidFill>
              </a:rPr>
              <a:t>背景</a:t>
            </a:r>
            <a:endParaRPr lang="zh-CN" altLang="en-US" sz="2800" b="1" dirty="0">
              <a:solidFill>
                <a:schemeClr val="bg1"/>
              </a:solidFill>
            </a:endParaRPr>
          </a:p>
        </p:txBody>
      </p:sp>
      <p:sp>
        <p:nvSpPr>
          <p:cNvPr id="16" name="矩形 15"/>
          <p:cNvSpPr/>
          <p:nvPr/>
        </p:nvSpPr>
        <p:spPr>
          <a:xfrm>
            <a:off x="1431760" y="2649493"/>
            <a:ext cx="7319963" cy="923330"/>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常见的分区方法有范围</a:t>
            </a:r>
            <a:r>
              <a:rPr lang="zh-CN" altLang="en-US" dirty="0" smtClean="0">
                <a:solidFill>
                  <a:schemeClr val="tx1">
                    <a:lumMod val="75000"/>
                    <a:lumOff val="25000"/>
                  </a:schemeClr>
                </a:solidFill>
              </a:rPr>
              <a:t>分区、</a:t>
            </a:r>
            <a:r>
              <a:rPr lang="zh-CN" altLang="en-US" dirty="0">
                <a:solidFill>
                  <a:schemeClr val="tx1">
                    <a:lumMod val="75000"/>
                    <a:lumOff val="25000"/>
                  </a:schemeClr>
                </a:solidFill>
              </a:rPr>
              <a:t>散列</a:t>
            </a:r>
            <a:r>
              <a:rPr lang="zh-CN" altLang="en-US" dirty="0" smtClean="0">
                <a:solidFill>
                  <a:schemeClr val="tx1">
                    <a:lumMod val="75000"/>
                    <a:lumOff val="25000"/>
                  </a:schemeClr>
                </a:solidFill>
              </a:rPr>
              <a:t>分区等。</a:t>
            </a:r>
            <a:r>
              <a:rPr lang="en-US" altLang="zh-CN" dirty="0">
                <a:solidFill>
                  <a:schemeClr val="tx1">
                    <a:lumMod val="75000"/>
                    <a:lumOff val="25000"/>
                  </a:schemeClr>
                </a:solidFill>
              </a:rPr>
              <a:t>PowerDrill</a:t>
            </a:r>
            <a:r>
              <a:rPr lang="zh-CN" altLang="en-US" dirty="0">
                <a:solidFill>
                  <a:schemeClr val="tx1">
                    <a:lumMod val="75000"/>
                    <a:lumOff val="25000"/>
                  </a:schemeClr>
                </a:solidFill>
              </a:rPr>
              <a:t>实际采用的是一种组合范围</a:t>
            </a:r>
            <a:r>
              <a:rPr lang="zh-CN" altLang="en-US" dirty="0" smtClean="0">
                <a:solidFill>
                  <a:schemeClr val="tx1">
                    <a:lumMod val="75000"/>
                    <a:lumOff val="25000"/>
                  </a:schemeClr>
                </a:solidFill>
              </a:rPr>
              <a:t>分区方法。</a:t>
            </a:r>
            <a:endParaRPr lang="zh-CN" altLang="en-US" dirty="0">
              <a:solidFill>
                <a:schemeClr val="tx1">
                  <a:lumMod val="75000"/>
                  <a:lumOff val="25000"/>
                </a:schemeClr>
              </a:solidFill>
            </a:endParaRPr>
          </a:p>
        </p:txBody>
      </p:sp>
      <p:sp>
        <p:nvSpPr>
          <p:cNvPr id="17" name="矩形 16"/>
          <p:cNvSpPr/>
          <p:nvPr/>
        </p:nvSpPr>
        <p:spPr>
          <a:xfrm>
            <a:off x="395288" y="2649493"/>
            <a:ext cx="1036472" cy="92333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62118" y="2849548"/>
            <a:ext cx="902811" cy="523220"/>
          </a:xfrm>
          <a:prstGeom prst="rect">
            <a:avLst/>
          </a:prstGeom>
        </p:spPr>
        <p:txBody>
          <a:bodyPr wrap="none">
            <a:spAutoFit/>
          </a:bodyPr>
          <a:lstStyle/>
          <a:p>
            <a:r>
              <a:rPr lang="zh-CN" altLang="en-US" sz="2800" b="1" dirty="0" smtClean="0">
                <a:solidFill>
                  <a:schemeClr val="bg1"/>
                </a:solidFill>
              </a:rPr>
              <a:t>方法</a:t>
            </a:r>
            <a:endParaRPr lang="zh-CN" altLang="en-US" sz="2800" b="1" dirty="0">
              <a:solidFill>
                <a:schemeClr val="bg1"/>
              </a:solidFill>
            </a:endParaRPr>
          </a:p>
        </p:txBody>
      </p:sp>
      <p:sp>
        <p:nvSpPr>
          <p:cNvPr id="19" name="矩形 18"/>
          <p:cNvSpPr/>
          <p:nvPr/>
        </p:nvSpPr>
        <p:spPr>
          <a:xfrm>
            <a:off x="1596861" y="3758773"/>
            <a:ext cx="1825625" cy="923330"/>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领域专家确定若干个划分的域</a:t>
            </a:r>
          </a:p>
        </p:txBody>
      </p:sp>
      <p:sp>
        <p:nvSpPr>
          <p:cNvPr id="20" name="矩形 19"/>
          <p:cNvSpPr/>
          <p:nvPr/>
        </p:nvSpPr>
        <p:spPr>
          <a:xfrm>
            <a:off x="395288" y="3758773"/>
            <a:ext cx="1036472" cy="92333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62118" y="3958828"/>
            <a:ext cx="902811" cy="523220"/>
          </a:xfrm>
          <a:prstGeom prst="rect">
            <a:avLst/>
          </a:prstGeom>
        </p:spPr>
        <p:txBody>
          <a:bodyPr wrap="none">
            <a:spAutoFit/>
          </a:bodyPr>
          <a:lstStyle/>
          <a:p>
            <a:r>
              <a:rPr lang="zh-CN" altLang="en-US" sz="2800" b="1" dirty="0" smtClean="0">
                <a:solidFill>
                  <a:schemeClr val="bg1"/>
                </a:solidFill>
              </a:rPr>
              <a:t>步骤</a:t>
            </a:r>
            <a:endParaRPr lang="zh-CN" altLang="en-US" sz="2800" b="1" dirty="0">
              <a:solidFill>
                <a:schemeClr val="bg1"/>
              </a:solidFill>
            </a:endParaRPr>
          </a:p>
        </p:txBody>
      </p:sp>
      <p:sp>
        <p:nvSpPr>
          <p:cNvPr id="22" name="矩形 21"/>
          <p:cNvSpPr/>
          <p:nvPr/>
        </p:nvSpPr>
        <p:spPr>
          <a:xfrm>
            <a:off x="4123367" y="3758773"/>
            <a:ext cx="1825625" cy="923330"/>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利用这几个域对数据进行划分</a:t>
            </a:r>
          </a:p>
        </p:txBody>
      </p:sp>
      <p:sp>
        <p:nvSpPr>
          <p:cNvPr id="23" name="矩形 22"/>
          <p:cNvSpPr/>
          <p:nvPr/>
        </p:nvSpPr>
        <p:spPr>
          <a:xfrm>
            <a:off x="6649873" y="3758773"/>
            <a:ext cx="2101850" cy="923330"/>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每个块的行数</a:t>
            </a:r>
            <a:r>
              <a:rPr lang="zh-CN" altLang="en-US" dirty="0" smtClean="0">
                <a:solidFill>
                  <a:schemeClr val="tx1">
                    <a:lumMod val="75000"/>
                    <a:lumOff val="25000"/>
                  </a:schemeClr>
                </a:solidFill>
              </a:rPr>
              <a:t>达到阈值</a:t>
            </a:r>
            <a:r>
              <a:rPr lang="zh-CN" altLang="en-US" dirty="0">
                <a:solidFill>
                  <a:schemeClr val="tx1">
                    <a:lumMod val="75000"/>
                    <a:lumOff val="25000"/>
                  </a:schemeClr>
                </a:solidFill>
              </a:rPr>
              <a:t>时就停止划分</a:t>
            </a:r>
          </a:p>
        </p:txBody>
      </p:sp>
      <p:sp>
        <p:nvSpPr>
          <p:cNvPr id="24" name="右箭头 23"/>
          <p:cNvSpPr/>
          <p:nvPr/>
        </p:nvSpPr>
        <p:spPr>
          <a:xfrm>
            <a:off x="3474873" y="3918234"/>
            <a:ext cx="596106" cy="52322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6001379" y="3918234"/>
            <a:ext cx="596106" cy="52322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95288" y="4882158"/>
            <a:ext cx="1036472" cy="92333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62118" y="5082213"/>
            <a:ext cx="902811" cy="523220"/>
          </a:xfrm>
          <a:prstGeom prst="rect">
            <a:avLst/>
          </a:prstGeom>
        </p:spPr>
        <p:txBody>
          <a:bodyPr wrap="none">
            <a:spAutoFit/>
          </a:bodyPr>
          <a:lstStyle/>
          <a:p>
            <a:r>
              <a:rPr lang="zh-CN" altLang="en-US" sz="2800" b="1" dirty="0" smtClean="0">
                <a:solidFill>
                  <a:schemeClr val="bg1"/>
                </a:solidFill>
              </a:rPr>
              <a:t>局限</a:t>
            </a:r>
            <a:endParaRPr lang="zh-CN" altLang="en-US" sz="2800" b="1" dirty="0">
              <a:solidFill>
                <a:schemeClr val="bg1"/>
              </a:solidFill>
            </a:endParaRPr>
          </a:p>
        </p:txBody>
      </p:sp>
      <p:sp>
        <p:nvSpPr>
          <p:cNvPr id="29" name="矩形 28"/>
          <p:cNvSpPr/>
          <p:nvPr/>
        </p:nvSpPr>
        <p:spPr>
          <a:xfrm>
            <a:off x="1596861" y="4882158"/>
            <a:ext cx="7151696" cy="923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tx1">
                    <a:lumMod val="75000"/>
                    <a:lumOff val="25000"/>
                  </a:schemeClr>
                </a:solidFill>
              </a:rPr>
              <a:t>PowerDrill</a:t>
            </a:r>
            <a:r>
              <a:rPr lang="zh-CN" altLang="en-US" dirty="0">
                <a:solidFill>
                  <a:schemeClr val="tx1">
                    <a:lumMod val="75000"/>
                    <a:lumOff val="25000"/>
                  </a:schemeClr>
                </a:solidFill>
              </a:rPr>
              <a:t>采用的数据分块方法简单实用，但是由于域的确定需要领域专家，因此这种方法在实际使用中还有一定的局限性</a:t>
            </a:r>
          </a:p>
        </p:txBody>
      </p:sp>
    </p:spTree>
    <p:extLst>
      <p:ext uri="{BB962C8B-B14F-4D97-AF65-F5344CB8AC3E}">
        <p14:creationId xmlns:p14="http://schemas.microsoft.com/office/powerpoint/2010/main" val="36745525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43</a:t>
            </a:fld>
            <a:endParaRPr lang="zh-CN" altLang="en-US" dirty="0"/>
          </a:p>
        </p:txBody>
      </p:sp>
      <p:sp>
        <p:nvSpPr>
          <p:cNvPr id="3" name="矩形 2"/>
          <p:cNvSpPr/>
          <p:nvPr/>
        </p:nvSpPr>
        <p:spPr>
          <a:xfrm>
            <a:off x="187417" y="107693"/>
            <a:ext cx="5789342"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2.8 </a:t>
            </a:r>
            <a:r>
              <a:rPr lang="zh-CN" altLang="en-US" sz="2400" b="1" spc="225" dirty="0">
                <a:solidFill>
                  <a:schemeClr val="bg1"/>
                </a:solidFill>
                <a:latin typeface="微软雅黑" panose="020B0503020204020204" pitchFamily="34" charset="-122"/>
                <a:ea typeface="微软雅黑" panose="020B0503020204020204" pitchFamily="34" charset="-122"/>
              </a:rPr>
              <a:t>内存大数据分析系统</a:t>
            </a:r>
            <a:r>
              <a:rPr lang="en-US" altLang="zh-CN" sz="2400" b="1" spc="225" dirty="0">
                <a:solidFill>
                  <a:schemeClr val="bg1"/>
                </a:solidFill>
                <a:latin typeface="微软雅黑" panose="020B0503020204020204" pitchFamily="34" charset="-122"/>
                <a:ea typeface="微软雅黑" panose="020B0503020204020204" pitchFamily="34" charset="-122"/>
              </a:rPr>
              <a:t>PowerDrill</a:t>
            </a:r>
          </a:p>
        </p:txBody>
      </p:sp>
      <p:sp>
        <p:nvSpPr>
          <p:cNvPr id="5" name="文本框 4"/>
          <p:cNvSpPr txBox="1"/>
          <p:nvPr/>
        </p:nvSpPr>
        <p:spPr>
          <a:xfrm>
            <a:off x="399253" y="811034"/>
            <a:ext cx="2339102" cy="461665"/>
          </a:xfrm>
          <a:prstGeom prst="rect">
            <a:avLst/>
          </a:prstGeom>
          <a:noFill/>
        </p:spPr>
        <p:txBody>
          <a:bodyPr wrap="none" rtlCol="0">
            <a:spAutoFit/>
          </a:bodyPr>
          <a:lstStyle/>
          <a:p>
            <a:r>
              <a:rPr lang="zh-CN" altLang="en-US" sz="2400" b="1" dirty="0">
                <a:solidFill>
                  <a:schemeClr val="accent6"/>
                </a:solidFill>
              </a:rPr>
              <a:t>数据编码的优化</a:t>
            </a:r>
          </a:p>
        </p:txBody>
      </p:sp>
      <p:sp>
        <p:nvSpPr>
          <p:cNvPr id="6" name="椭圆 5"/>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700088" y="2550978"/>
            <a:ext cx="7921398" cy="458908"/>
          </a:xfrm>
          <a:prstGeom prst="rect">
            <a:avLst/>
          </a:prstGeom>
        </p:spPr>
        <p:txBody>
          <a:bodyPr wrap="square">
            <a:spAutoFit/>
          </a:bodyPr>
          <a:lstStyle/>
          <a:p>
            <a:pPr>
              <a:lnSpc>
                <a:spcPct val="150000"/>
              </a:lnSpc>
            </a:pPr>
            <a:r>
              <a:rPr lang="zh-CN" altLang="en-US" dirty="0">
                <a:solidFill>
                  <a:schemeClr val="tx1">
                    <a:lumMod val="75000"/>
                    <a:lumOff val="25000"/>
                  </a:schemeClr>
                </a:solidFill>
              </a:rPr>
              <a:t>统计一组数中不同值的个数有一个专有名词，称为</a:t>
            </a:r>
            <a:r>
              <a:rPr lang="zh-CN" altLang="en-US" b="1" dirty="0">
                <a:solidFill>
                  <a:srgbClr val="70AD47"/>
                </a:solidFill>
              </a:rPr>
              <a:t>“基数估计”</a:t>
            </a:r>
          </a:p>
        </p:txBody>
      </p:sp>
      <p:sp>
        <p:nvSpPr>
          <p:cNvPr id="8" name="矩形 7"/>
          <p:cNvSpPr/>
          <p:nvPr/>
        </p:nvSpPr>
        <p:spPr>
          <a:xfrm>
            <a:off x="700088" y="3287191"/>
            <a:ext cx="7921398" cy="1338828"/>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对于</a:t>
            </a:r>
            <a:r>
              <a:rPr lang="zh-CN" altLang="en-US" b="1" dirty="0">
                <a:solidFill>
                  <a:srgbClr val="70AD47"/>
                </a:solidFill>
              </a:rPr>
              <a:t>小规模</a:t>
            </a:r>
            <a:r>
              <a:rPr lang="zh-CN" altLang="en-US" dirty="0">
                <a:solidFill>
                  <a:schemeClr val="tx1">
                    <a:lumMod val="75000"/>
                    <a:lumOff val="25000"/>
                  </a:schemeClr>
                </a:solidFill>
              </a:rPr>
              <a:t>的数据集，可以比较</a:t>
            </a:r>
            <a:r>
              <a:rPr lang="zh-CN" altLang="en-US" b="1" dirty="0">
                <a:solidFill>
                  <a:srgbClr val="70AD47"/>
                </a:solidFill>
              </a:rPr>
              <a:t>容易</a:t>
            </a:r>
            <a:r>
              <a:rPr lang="zh-CN" altLang="en-US" dirty="0">
                <a:solidFill>
                  <a:schemeClr val="tx1">
                    <a:lumMod val="75000"/>
                    <a:lumOff val="25000"/>
                  </a:schemeClr>
                </a:solidFill>
              </a:rPr>
              <a:t>地统计出精确的基数。但是在</a:t>
            </a:r>
            <a:r>
              <a:rPr lang="zh-CN" altLang="en-US" b="1" dirty="0">
                <a:solidFill>
                  <a:srgbClr val="70AD47"/>
                </a:solidFill>
              </a:rPr>
              <a:t>大数据的</a:t>
            </a:r>
            <a:r>
              <a:rPr lang="zh-CN" altLang="en-US" dirty="0">
                <a:solidFill>
                  <a:schemeClr val="tx1">
                    <a:lumMod val="75000"/>
                    <a:lumOff val="25000"/>
                  </a:schemeClr>
                </a:solidFill>
              </a:rPr>
              <a:t>环境下，精确的基数统计非常</a:t>
            </a:r>
            <a:r>
              <a:rPr lang="zh-CN" altLang="en-US" b="1" dirty="0">
                <a:solidFill>
                  <a:srgbClr val="70AD47"/>
                </a:solidFill>
              </a:rPr>
              <a:t>耗时</a:t>
            </a:r>
            <a:r>
              <a:rPr lang="zh-CN" altLang="en-US" dirty="0">
                <a:solidFill>
                  <a:schemeClr val="tx1">
                    <a:lumMod val="75000"/>
                    <a:lumOff val="25000"/>
                  </a:schemeClr>
                </a:solidFill>
              </a:rPr>
              <a:t>，因此能保证一定精度的</a:t>
            </a:r>
            <a:r>
              <a:rPr lang="zh-CN" altLang="en-US" b="1" dirty="0">
                <a:solidFill>
                  <a:srgbClr val="70AD47"/>
                </a:solidFill>
              </a:rPr>
              <a:t>基数估计</a:t>
            </a:r>
            <a:r>
              <a:rPr lang="zh-CN" altLang="en-US" dirty="0">
                <a:solidFill>
                  <a:schemeClr val="tx1">
                    <a:lumMod val="75000"/>
                    <a:lumOff val="25000"/>
                  </a:schemeClr>
                </a:solidFill>
              </a:rPr>
              <a:t>就可以满足实际的需求。</a:t>
            </a:r>
          </a:p>
        </p:txBody>
      </p:sp>
      <p:sp>
        <p:nvSpPr>
          <p:cNvPr id="9" name="矩形 8"/>
          <p:cNvSpPr/>
          <p:nvPr/>
        </p:nvSpPr>
        <p:spPr>
          <a:xfrm>
            <a:off x="700088" y="4854401"/>
            <a:ext cx="7921398" cy="923330"/>
          </a:xfrm>
          <a:prstGeom prst="rect">
            <a:avLst/>
          </a:prstGeom>
        </p:spPr>
        <p:txBody>
          <a:bodyPr wrap="square">
            <a:spAutoFit/>
          </a:bodyPr>
          <a:lstStyle/>
          <a:p>
            <a:pPr>
              <a:lnSpc>
                <a:spcPct val="150000"/>
              </a:lnSpc>
            </a:pPr>
            <a:r>
              <a:rPr lang="zh-CN" altLang="en-US" dirty="0">
                <a:solidFill>
                  <a:schemeClr val="tx1">
                    <a:lumMod val="75000"/>
                    <a:lumOff val="25000"/>
                  </a:schemeClr>
                </a:solidFill>
              </a:rPr>
              <a:t>基数估计的方法很多，大多利用了</a:t>
            </a:r>
            <a:r>
              <a:rPr lang="zh-CN" altLang="en-US" b="1" dirty="0">
                <a:solidFill>
                  <a:srgbClr val="70AD47"/>
                </a:solidFill>
              </a:rPr>
              <a:t>散列函数</a:t>
            </a:r>
            <a:r>
              <a:rPr lang="zh-CN" altLang="en-US" dirty="0">
                <a:solidFill>
                  <a:schemeClr val="tx1">
                    <a:lumMod val="75000"/>
                    <a:lumOff val="25000"/>
                  </a:schemeClr>
                </a:solidFill>
              </a:rPr>
              <a:t>的一些特性，</a:t>
            </a:r>
            <a:r>
              <a:rPr lang="en-US" altLang="zh-CN" dirty="0">
                <a:solidFill>
                  <a:schemeClr val="tx1">
                    <a:lumMod val="75000"/>
                    <a:lumOff val="25000"/>
                  </a:schemeClr>
                </a:solidFill>
              </a:rPr>
              <a:t>Google</a:t>
            </a:r>
            <a:r>
              <a:rPr lang="zh-CN" altLang="en-US" dirty="0">
                <a:solidFill>
                  <a:schemeClr val="tx1">
                    <a:lumMod val="75000"/>
                    <a:lumOff val="25000"/>
                  </a:schemeClr>
                </a:solidFill>
              </a:rPr>
              <a:t>内部使用的是一种称为</a:t>
            </a:r>
            <a:r>
              <a:rPr lang="en-US" altLang="zh-CN" b="1" dirty="0" err="1">
                <a:solidFill>
                  <a:srgbClr val="70AD47"/>
                </a:solidFill>
              </a:rPr>
              <a:t>Hyperloglog</a:t>
            </a:r>
            <a:r>
              <a:rPr lang="zh-CN" altLang="en-US" dirty="0">
                <a:solidFill>
                  <a:schemeClr val="tx1">
                    <a:lumMod val="75000"/>
                    <a:lumOff val="25000"/>
                  </a:schemeClr>
                </a:solidFill>
              </a:rPr>
              <a:t>的基数估计方法的变种。</a:t>
            </a:r>
          </a:p>
        </p:txBody>
      </p:sp>
      <p:sp>
        <p:nvSpPr>
          <p:cNvPr id="10" name="矩形 9"/>
          <p:cNvSpPr/>
          <p:nvPr/>
        </p:nvSpPr>
        <p:spPr>
          <a:xfrm>
            <a:off x="700088" y="1399266"/>
            <a:ext cx="7921398" cy="923330"/>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对于不同的块，如果我们可以确定块中不同值的数量，那么就可以根据这个</a:t>
            </a:r>
            <a:r>
              <a:rPr lang="zh-CN" altLang="en-US" b="1" dirty="0">
                <a:solidFill>
                  <a:srgbClr val="70AD47"/>
                </a:solidFill>
              </a:rPr>
              <a:t>数量值</a:t>
            </a:r>
            <a:r>
              <a:rPr lang="zh-CN" altLang="en-US" dirty="0">
                <a:solidFill>
                  <a:schemeClr val="tx1">
                    <a:lumMod val="75000"/>
                    <a:lumOff val="25000"/>
                  </a:schemeClr>
                </a:solidFill>
              </a:rPr>
              <a:t>来选择可变的</a:t>
            </a:r>
            <a:r>
              <a:rPr lang="zh-CN" altLang="en-US" b="1" dirty="0">
                <a:solidFill>
                  <a:srgbClr val="70AD47"/>
                </a:solidFill>
              </a:rPr>
              <a:t>比特位</a:t>
            </a:r>
            <a:r>
              <a:rPr lang="zh-CN" altLang="en-US" dirty="0">
                <a:solidFill>
                  <a:schemeClr val="tx1">
                    <a:lumMod val="75000"/>
                    <a:lumOff val="25000"/>
                  </a:schemeClr>
                </a:solidFill>
              </a:rPr>
              <a:t>来</a:t>
            </a:r>
            <a:r>
              <a:rPr lang="zh-CN" altLang="en-US" b="1" dirty="0">
                <a:solidFill>
                  <a:srgbClr val="70AD47"/>
                </a:solidFill>
              </a:rPr>
              <a:t>记录块</a:t>
            </a:r>
            <a:r>
              <a:rPr lang="en-US" altLang="zh-CN" b="1" dirty="0">
                <a:solidFill>
                  <a:srgbClr val="70AD47"/>
                </a:solidFill>
              </a:rPr>
              <a:t>id</a:t>
            </a:r>
            <a:endParaRPr lang="zh-CN" altLang="en-US" b="1" dirty="0">
              <a:solidFill>
                <a:srgbClr val="70AD47"/>
              </a:solidFill>
            </a:endParaRPr>
          </a:p>
        </p:txBody>
      </p:sp>
      <p:sp>
        <p:nvSpPr>
          <p:cNvPr id="11" name="椭圆 10"/>
          <p:cNvSpPr/>
          <p:nvPr/>
        </p:nvSpPr>
        <p:spPr>
          <a:xfrm>
            <a:off x="581328" y="1620271"/>
            <a:ext cx="106272" cy="107117"/>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81328" y="2751335"/>
            <a:ext cx="106272" cy="107117"/>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81328" y="3494285"/>
            <a:ext cx="106272" cy="107117"/>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1328" y="5056385"/>
            <a:ext cx="106272" cy="107117"/>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7927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44</a:t>
            </a:fld>
            <a:endParaRPr lang="zh-CN" altLang="en-US" dirty="0"/>
          </a:p>
        </p:txBody>
      </p:sp>
      <p:sp>
        <p:nvSpPr>
          <p:cNvPr id="3" name="矩形 2"/>
          <p:cNvSpPr/>
          <p:nvPr/>
        </p:nvSpPr>
        <p:spPr>
          <a:xfrm>
            <a:off x="187417" y="107693"/>
            <a:ext cx="5789342"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2.8 </a:t>
            </a:r>
            <a:r>
              <a:rPr lang="zh-CN" altLang="en-US" sz="2400" b="1" spc="225" dirty="0">
                <a:solidFill>
                  <a:schemeClr val="bg1"/>
                </a:solidFill>
                <a:latin typeface="微软雅黑" panose="020B0503020204020204" pitchFamily="34" charset="-122"/>
                <a:ea typeface="微软雅黑" panose="020B0503020204020204" pitchFamily="34" charset="-122"/>
              </a:rPr>
              <a:t>内存大数据分析系统</a:t>
            </a:r>
            <a:r>
              <a:rPr lang="en-US" altLang="zh-CN" sz="2400" b="1" spc="225" dirty="0">
                <a:solidFill>
                  <a:schemeClr val="bg1"/>
                </a:solidFill>
                <a:latin typeface="微软雅黑" panose="020B0503020204020204" pitchFamily="34" charset="-122"/>
                <a:ea typeface="微软雅黑" panose="020B0503020204020204" pitchFamily="34" charset="-122"/>
              </a:rPr>
              <a:t>PowerDrill</a:t>
            </a:r>
          </a:p>
        </p:txBody>
      </p:sp>
      <p:sp>
        <p:nvSpPr>
          <p:cNvPr id="6" name="文本框 5"/>
          <p:cNvSpPr txBox="1"/>
          <p:nvPr/>
        </p:nvSpPr>
        <p:spPr>
          <a:xfrm>
            <a:off x="399253" y="811034"/>
            <a:ext cx="2031325" cy="461665"/>
          </a:xfrm>
          <a:prstGeom prst="rect">
            <a:avLst/>
          </a:prstGeom>
          <a:noFill/>
        </p:spPr>
        <p:txBody>
          <a:bodyPr wrap="none" rtlCol="0">
            <a:spAutoFit/>
          </a:bodyPr>
          <a:lstStyle/>
          <a:p>
            <a:r>
              <a:rPr lang="zh-CN" altLang="en-US" sz="2400" b="1" dirty="0">
                <a:solidFill>
                  <a:schemeClr val="accent6"/>
                </a:solidFill>
              </a:rPr>
              <a:t>全局字典优化</a:t>
            </a:r>
          </a:p>
        </p:txBody>
      </p:sp>
      <p:sp>
        <p:nvSpPr>
          <p:cNvPr id="7" name="椭圆 6"/>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450549" y="1854275"/>
            <a:ext cx="1980029" cy="1015663"/>
          </a:xfrm>
          <a:prstGeom prst="rect">
            <a:avLst/>
          </a:prstGeom>
          <a:solidFill>
            <a:schemeClr val="tx1">
              <a:lumMod val="75000"/>
              <a:lumOff val="25000"/>
            </a:schemeClr>
          </a:solidFill>
        </p:spPr>
        <p:txBody>
          <a:bodyPr wrap="none">
            <a:spAutoFit/>
          </a:bodyPr>
          <a:lstStyle/>
          <a:p>
            <a:pPr algn="ctr">
              <a:lnSpc>
                <a:spcPct val="150000"/>
              </a:lnSpc>
            </a:pPr>
            <a:r>
              <a:rPr lang="zh-CN" altLang="en-US" sz="2000" dirty="0">
                <a:solidFill>
                  <a:schemeClr val="bg1"/>
                </a:solidFill>
              </a:rPr>
              <a:t>优化中主要</a:t>
            </a:r>
            <a:r>
              <a:rPr lang="zh-CN" altLang="en-US" sz="2000" dirty="0" smtClean="0">
                <a:solidFill>
                  <a:schemeClr val="bg1"/>
                </a:solidFill>
              </a:rPr>
              <a:t>利用</a:t>
            </a:r>
            <a:endParaRPr lang="en-US" altLang="zh-CN" sz="2000" dirty="0" smtClean="0">
              <a:solidFill>
                <a:schemeClr val="bg1"/>
              </a:solidFill>
            </a:endParaRPr>
          </a:p>
          <a:p>
            <a:pPr algn="ctr">
              <a:lnSpc>
                <a:spcPct val="150000"/>
              </a:lnSpc>
            </a:pPr>
            <a:r>
              <a:rPr lang="zh-CN" altLang="en-US" sz="2000" dirty="0" smtClean="0">
                <a:solidFill>
                  <a:schemeClr val="bg1"/>
                </a:solidFill>
              </a:rPr>
              <a:t>两</a:t>
            </a:r>
            <a:r>
              <a:rPr lang="zh-CN" altLang="en-US" sz="2000" dirty="0">
                <a:solidFill>
                  <a:schemeClr val="bg1"/>
                </a:solidFill>
              </a:rPr>
              <a:t>个特性</a:t>
            </a:r>
          </a:p>
        </p:txBody>
      </p:sp>
      <p:grpSp>
        <p:nvGrpSpPr>
          <p:cNvPr id="13" name="组合 12"/>
          <p:cNvGrpSpPr/>
          <p:nvPr/>
        </p:nvGrpSpPr>
        <p:grpSpPr>
          <a:xfrm>
            <a:off x="2430579" y="1854275"/>
            <a:ext cx="350722" cy="1021940"/>
            <a:chOff x="2430578" y="1854275"/>
            <a:chExt cx="779347" cy="1021940"/>
          </a:xfrm>
        </p:grpSpPr>
        <p:cxnSp>
          <p:nvCxnSpPr>
            <p:cNvPr id="11" name="直接连接符 10"/>
            <p:cNvCxnSpPr>
              <a:stCxn id="8" idx="3"/>
            </p:cNvCxnSpPr>
            <p:nvPr/>
          </p:nvCxnSpPr>
          <p:spPr>
            <a:xfrm flipV="1">
              <a:off x="2430578" y="1854275"/>
              <a:ext cx="779347" cy="50783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430578" y="2368383"/>
              <a:ext cx="779347" cy="50783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2781301" y="1608567"/>
            <a:ext cx="5662750" cy="499624"/>
          </a:xfrm>
          <a:prstGeom prst="rect">
            <a:avLst/>
          </a:prstGeom>
          <a:solidFill>
            <a:srgbClr val="70AD47"/>
          </a:solidFill>
        </p:spPr>
        <p:txBody>
          <a:bodyPr wrap="square">
            <a:spAutoFit/>
          </a:bodyPr>
          <a:lstStyle/>
          <a:p>
            <a:pPr algn="ctr">
              <a:lnSpc>
                <a:spcPct val="150000"/>
              </a:lnSpc>
            </a:pPr>
            <a:r>
              <a:rPr lang="zh-CN" altLang="en-US" sz="2000" dirty="0">
                <a:solidFill>
                  <a:schemeClr val="bg1"/>
                </a:solidFill>
              </a:rPr>
              <a:t>全局字典是有序的</a:t>
            </a:r>
          </a:p>
        </p:txBody>
      </p:sp>
      <p:sp>
        <p:nvSpPr>
          <p:cNvPr id="15" name="矩形 14"/>
          <p:cNvSpPr/>
          <p:nvPr/>
        </p:nvSpPr>
        <p:spPr>
          <a:xfrm>
            <a:off x="2781301" y="2616521"/>
            <a:ext cx="5662750" cy="499624"/>
          </a:xfrm>
          <a:prstGeom prst="rect">
            <a:avLst/>
          </a:prstGeom>
          <a:solidFill>
            <a:srgbClr val="70AD47"/>
          </a:solidFill>
        </p:spPr>
        <p:txBody>
          <a:bodyPr wrap="square">
            <a:spAutoFit/>
          </a:bodyPr>
          <a:lstStyle/>
          <a:p>
            <a:pPr algn="ctr">
              <a:lnSpc>
                <a:spcPct val="150000"/>
              </a:lnSpc>
            </a:pPr>
            <a:r>
              <a:rPr lang="zh-CN" altLang="en-US" sz="2000" dirty="0">
                <a:solidFill>
                  <a:schemeClr val="bg1"/>
                </a:solidFill>
              </a:rPr>
              <a:t>排序后的数据常常有共同的前缀</a:t>
            </a:r>
          </a:p>
        </p:txBody>
      </p:sp>
      <p:sp>
        <p:nvSpPr>
          <p:cNvPr id="16" name="矩形 15"/>
          <p:cNvSpPr/>
          <p:nvPr/>
        </p:nvSpPr>
        <p:spPr>
          <a:xfrm>
            <a:off x="611790" y="4684745"/>
            <a:ext cx="7848190" cy="874407"/>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对每个全局字典块还会维护一个布隆过滤器（</a:t>
            </a:r>
            <a:r>
              <a:rPr lang="en-US" altLang="zh-CN" dirty="0">
                <a:solidFill>
                  <a:schemeClr val="tx1">
                    <a:lumMod val="75000"/>
                    <a:lumOff val="25000"/>
                  </a:schemeClr>
                </a:solidFill>
              </a:rPr>
              <a:t>bloom filter</a:t>
            </a:r>
            <a:r>
              <a:rPr lang="zh-CN" altLang="en-US" dirty="0">
                <a:solidFill>
                  <a:schemeClr val="tx1">
                    <a:lumMod val="75000"/>
                    <a:lumOff val="25000"/>
                  </a:schemeClr>
                </a:solidFill>
              </a:rPr>
              <a:t>）来快速确定某个值是否在字典中。</a:t>
            </a:r>
          </a:p>
        </p:txBody>
      </p:sp>
      <p:sp>
        <p:nvSpPr>
          <p:cNvPr id="17" name="矩形 16"/>
          <p:cNvSpPr/>
          <p:nvPr/>
        </p:nvSpPr>
        <p:spPr>
          <a:xfrm>
            <a:off x="611790" y="3624475"/>
            <a:ext cx="7848190" cy="923330"/>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实际使用中为了进一步减少查询中需要加载到内存的全局字典，对全局字典又进行了分块</a:t>
            </a:r>
          </a:p>
        </p:txBody>
      </p:sp>
      <p:sp>
        <p:nvSpPr>
          <p:cNvPr id="18" name="矩形 17"/>
          <p:cNvSpPr/>
          <p:nvPr/>
        </p:nvSpPr>
        <p:spPr>
          <a:xfrm>
            <a:off x="450549" y="3624475"/>
            <a:ext cx="161241" cy="92333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50549" y="4684745"/>
            <a:ext cx="161241" cy="874407"/>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60084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45</a:t>
            </a:fld>
            <a:endParaRPr lang="zh-CN" altLang="en-US" dirty="0"/>
          </a:p>
        </p:txBody>
      </p:sp>
      <p:sp>
        <p:nvSpPr>
          <p:cNvPr id="3" name="矩形 2"/>
          <p:cNvSpPr/>
          <p:nvPr/>
        </p:nvSpPr>
        <p:spPr>
          <a:xfrm>
            <a:off x="187417" y="107693"/>
            <a:ext cx="5789342"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2.8 </a:t>
            </a:r>
            <a:r>
              <a:rPr lang="zh-CN" altLang="en-US" sz="2400" b="1" spc="225" dirty="0">
                <a:solidFill>
                  <a:schemeClr val="bg1"/>
                </a:solidFill>
                <a:latin typeface="微软雅黑" panose="020B0503020204020204" pitchFamily="34" charset="-122"/>
                <a:ea typeface="微软雅黑" panose="020B0503020204020204" pitchFamily="34" charset="-122"/>
              </a:rPr>
              <a:t>内存大数据分析系统</a:t>
            </a:r>
            <a:r>
              <a:rPr lang="en-US" altLang="zh-CN" sz="2400" b="1" spc="225" dirty="0">
                <a:solidFill>
                  <a:schemeClr val="bg1"/>
                </a:solidFill>
                <a:latin typeface="微软雅黑" panose="020B0503020204020204" pitchFamily="34" charset="-122"/>
                <a:ea typeface="微软雅黑" panose="020B0503020204020204" pitchFamily="34" charset="-122"/>
              </a:rPr>
              <a:t>PowerDrill</a:t>
            </a:r>
          </a:p>
        </p:txBody>
      </p:sp>
      <p:graphicFrame>
        <p:nvGraphicFramePr>
          <p:cNvPr id="5" name="表格 4"/>
          <p:cNvGraphicFramePr>
            <a:graphicFrameLocks noGrp="1"/>
          </p:cNvGraphicFramePr>
          <p:nvPr>
            <p:extLst/>
          </p:nvPr>
        </p:nvGraphicFramePr>
        <p:xfrm>
          <a:off x="479111" y="1868726"/>
          <a:ext cx="8113548" cy="1538515"/>
        </p:xfrm>
        <a:graphic>
          <a:graphicData uri="http://schemas.openxmlformats.org/drawingml/2006/table">
            <a:tbl>
              <a:tblPr firstRow="1" firstCol="1" bandRow="1">
                <a:tableStyleId>{93296810-A885-4BE3-A3E7-6D5BEEA58F35}</a:tableStyleId>
              </a:tblPr>
              <a:tblGrid>
                <a:gridCol w="1940639">
                  <a:extLst>
                    <a:ext uri="{9D8B030D-6E8A-4147-A177-3AD203B41FA5}">
                      <a16:colId xmlns:a16="http://schemas.microsoft.com/office/drawing/2014/main" val="20000"/>
                    </a:ext>
                  </a:extLst>
                </a:gridCol>
                <a:gridCol w="2832809">
                  <a:extLst>
                    <a:ext uri="{9D8B030D-6E8A-4147-A177-3AD203B41FA5}">
                      <a16:colId xmlns:a16="http://schemas.microsoft.com/office/drawing/2014/main" val="20001"/>
                    </a:ext>
                  </a:extLst>
                </a:gridCol>
                <a:gridCol w="15875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409866">
                <a:tc>
                  <a:txBody>
                    <a:bodyPr/>
                    <a:lstStyle/>
                    <a:p>
                      <a:pPr indent="266700" algn="ctr">
                        <a:lnSpc>
                          <a:spcPts val="1400"/>
                        </a:lnSpc>
                        <a:spcAft>
                          <a:spcPts val="0"/>
                        </a:spcAft>
                        <a:tabLst>
                          <a:tab pos="2628265" algn="ctr"/>
                          <a:tab pos="5292725" algn="r"/>
                        </a:tabLst>
                      </a:pPr>
                      <a:r>
                        <a:rPr lang="zh-CN" sz="1600" kern="500" dirty="0">
                          <a:effectLst/>
                        </a:rPr>
                        <a:t>算法</a:t>
                      </a:r>
                      <a:endParaRPr lang="zh-CN" sz="16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266700" algn="ctr">
                        <a:lnSpc>
                          <a:spcPts val="1400"/>
                        </a:lnSpc>
                        <a:spcAft>
                          <a:spcPts val="0"/>
                        </a:spcAft>
                        <a:tabLst>
                          <a:tab pos="2628265" algn="ctr"/>
                          <a:tab pos="5292725" algn="r"/>
                        </a:tabLst>
                      </a:pPr>
                      <a:r>
                        <a:rPr lang="zh-CN" sz="1600" kern="500" dirty="0">
                          <a:effectLst/>
                        </a:rPr>
                        <a:t>压缩后剩余数据百分比</a:t>
                      </a:r>
                      <a:endParaRPr lang="zh-CN" sz="16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266700" algn="ctr">
                        <a:lnSpc>
                          <a:spcPts val="1400"/>
                        </a:lnSpc>
                        <a:spcAft>
                          <a:spcPts val="0"/>
                        </a:spcAft>
                        <a:tabLst>
                          <a:tab pos="2628265" algn="ctr"/>
                          <a:tab pos="5292725" algn="r"/>
                        </a:tabLst>
                      </a:pPr>
                      <a:r>
                        <a:rPr lang="zh-CN" sz="1600" kern="500" dirty="0">
                          <a:effectLst/>
                        </a:rPr>
                        <a:t>编码速度</a:t>
                      </a:r>
                      <a:endParaRPr lang="zh-CN" sz="16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266700" algn="ctr">
                        <a:lnSpc>
                          <a:spcPts val="1400"/>
                        </a:lnSpc>
                        <a:spcAft>
                          <a:spcPts val="0"/>
                        </a:spcAft>
                        <a:tabLst>
                          <a:tab pos="2628265" algn="ctr"/>
                          <a:tab pos="5292725" algn="r"/>
                        </a:tabLst>
                      </a:pPr>
                      <a:r>
                        <a:rPr lang="zh-CN" sz="1600" kern="500" dirty="0">
                          <a:effectLst/>
                        </a:rPr>
                        <a:t>解码速度</a:t>
                      </a:r>
                      <a:endParaRPr lang="zh-CN" sz="16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extLst>
                  <a:ext uri="{0D108BD9-81ED-4DB2-BD59-A6C34878D82A}">
                    <a16:rowId xmlns:a16="http://schemas.microsoft.com/office/drawing/2014/main" val="10000"/>
                  </a:ext>
                </a:extLst>
              </a:tr>
              <a:tr h="402448">
                <a:tc>
                  <a:txBody>
                    <a:bodyPr/>
                    <a:lstStyle/>
                    <a:p>
                      <a:pPr indent="266700" algn="ctr">
                        <a:lnSpc>
                          <a:spcPts val="1400"/>
                        </a:lnSpc>
                        <a:spcAft>
                          <a:spcPts val="0"/>
                        </a:spcAft>
                        <a:tabLst>
                          <a:tab pos="2628265" algn="ctr"/>
                          <a:tab pos="5292725" algn="r"/>
                        </a:tabLst>
                      </a:pPr>
                      <a:r>
                        <a:rPr lang="en-US" sz="1400" kern="500" dirty="0">
                          <a:effectLst/>
                        </a:rPr>
                        <a:t>GZIP</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400" kern="500" dirty="0">
                          <a:solidFill>
                            <a:schemeClr val="tx1">
                              <a:lumMod val="75000"/>
                              <a:lumOff val="25000"/>
                            </a:schemeClr>
                          </a:solidFill>
                          <a:effectLst/>
                        </a:rPr>
                        <a:t>13.4%</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400" kern="500">
                          <a:solidFill>
                            <a:schemeClr val="tx1">
                              <a:lumMod val="75000"/>
                              <a:lumOff val="25000"/>
                            </a:schemeClr>
                          </a:solidFill>
                          <a:effectLst/>
                        </a:rPr>
                        <a:t>21 MB/s</a:t>
                      </a:r>
                      <a:endParaRPr lang="zh-CN" sz="14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400" kern="500">
                          <a:solidFill>
                            <a:schemeClr val="tx1">
                              <a:lumMod val="75000"/>
                              <a:lumOff val="25000"/>
                            </a:schemeClr>
                          </a:solidFill>
                          <a:effectLst/>
                        </a:rPr>
                        <a:t>118 MB/s</a:t>
                      </a:r>
                      <a:endParaRPr lang="zh-CN" sz="14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351571">
                <a:tc>
                  <a:txBody>
                    <a:bodyPr/>
                    <a:lstStyle/>
                    <a:p>
                      <a:pPr indent="266700" algn="ctr">
                        <a:lnSpc>
                          <a:spcPts val="1400"/>
                        </a:lnSpc>
                        <a:spcAft>
                          <a:spcPts val="0"/>
                        </a:spcAft>
                        <a:tabLst>
                          <a:tab pos="2628265" algn="ctr"/>
                          <a:tab pos="5292725" algn="r"/>
                        </a:tabLst>
                      </a:pPr>
                      <a:r>
                        <a:rPr lang="en-US" sz="1400" kern="500" dirty="0">
                          <a:effectLst/>
                        </a:rPr>
                        <a:t>LZO</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400" kern="500" dirty="0">
                          <a:solidFill>
                            <a:schemeClr val="tx1">
                              <a:lumMod val="75000"/>
                              <a:lumOff val="25000"/>
                            </a:schemeClr>
                          </a:solidFill>
                          <a:effectLst/>
                        </a:rPr>
                        <a:t>20.5%</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400" kern="500" dirty="0">
                          <a:solidFill>
                            <a:schemeClr val="tx1">
                              <a:lumMod val="75000"/>
                              <a:lumOff val="25000"/>
                            </a:schemeClr>
                          </a:solidFill>
                          <a:effectLst/>
                        </a:rPr>
                        <a:t>135 MB/s</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400" kern="500">
                          <a:solidFill>
                            <a:schemeClr val="tx1">
                              <a:lumMod val="75000"/>
                              <a:lumOff val="25000"/>
                            </a:schemeClr>
                          </a:solidFill>
                          <a:effectLst/>
                        </a:rPr>
                        <a:t>410 MB/s</a:t>
                      </a:r>
                      <a:endParaRPr lang="zh-CN" sz="14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374630">
                <a:tc>
                  <a:txBody>
                    <a:bodyPr/>
                    <a:lstStyle/>
                    <a:p>
                      <a:pPr indent="266700" algn="ctr">
                        <a:lnSpc>
                          <a:spcPts val="1400"/>
                        </a:lnSpc>
                        <a:spcAft>
                          <a:spcPts val="0"/>
                        </a:spcAft>
                        <a:tabLst>
                          <a:tab pos="2628265" algn="ctr"/>
                          <a:tab pos="5292725" algn="r"/>
                        </a:tabLst>
                      </a:pPr>
                      <a:r>
                        <a:rPr lang="en-US" sz="1400" kern="500">
                          <a:effectLst/>
                        </a:rPr>
                        <a:t>Zippy/Snappy</a:t>
                      </a:r>
                      <a:endParaRPr lang="zh-CN" sz="14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400" kern="500" dirty="0">
                          <a:solidFill>
                            <a:schemeClr val="tx1">
                              <a:lumMod val="75000"/>
                              <a:lumOff val="25000"/>
                            </a:schemeClr>
                          </a:solidFill>
                          <a:effectLst/>
                        </a:rPr>
                        <a:t>22.2%</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400" kern="500" dirty="0">
                          <a:solidFill>
                            <a:schemeClr val="tx1">
                              <a:lumMod val="75000"/>
                              <a:lumOff val="25000"/>
                            </a:schemeClr>
                          </a:solidFill>
                          <a:effectLst/>
                        </a:rPr>
                        <a:t>172 MB/s</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6700" algn="ctr">
                        <a:lnSpc>
                          <a:spcPts val="1400"/>
                        </a:lnSpc>
                        <a:spcAft>
                          <a:spcPts val="0"/>
                        </a:spcAft>
                        <a:tabLst>
                          <a:tab pos="2628265" algn="ctr"/>
                          <a:tab pos="5292725" algn="r"/>
                        </a:tabLst>
                      </a:pPr>
                      <a:r>
                        <a:rPr lang="en-US" sz="1400" kern="500" dirty="0">
                          <a:solidFill>
                            <a:schemeClr val="tx1">
                              <a:lumMod val="75000"/>
                              <a:lumOff val="25000"/>
                            </a:schemeClr>
                          </a:solidFill>
                          <a:effectLst/>
                        </a:rPr>
                        <a:t>409 MB/s</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文本框 5"/>
          <p:cNvSpPr txBox="1"/>
          <p:nvPr/>
        </p:nvSpPr>
        <p:spPr>
          <a:xfrm>
            <a:off x="399253" y="811034"/>
            <a:ext cx="1415772" cy="461665"/>
          </a:xfrm>
          <a:prstGeom prst="rect">
            <a:avLst/>
          </a:prstGeom>
          <a:noFill/>
        </p:spPr>
        <p:txBody>
          <a:bodyPr wrap="none" rtlCol="0">
            <a:spAutoFit/>
          </a:bodyPr>
          <a:lstStyle/>
          <a:p>
            <a:r>
              <a:rPr lang="zh-CN" altLang="en-US" sz="2400" b="1" dirty="0">
                <a:solidFill>
                  <a:schemeClr val="accent6"/>
                </a:solidFill>
              </a:rPr>
              <a:t>压缩算法</a:t>
            </a:r>
          </a:p>
        </p:txBody>
      </p:sp>
      <p:sp>
        <p:nvSpPr>
          <p:cNvPr id="7" name="椭圆 6"/>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420852" y="1419005"/>
            <a:ext cx="6246648" cy="369332"/>
          </a:xfrm>
          <a:prstGeom prst="rect">
            <a:avLst/>
          </a:prstGeom>
        </p:spPr>
        <p:txBody>
          <a:bodyPr wrap="square">
            <a:spAutoFit/>
          </a:bodyPr>
          <a:lstStyle/>
          <a:p>
            <a:r>
              <a:rPr lang="en-US" altLang="zh-CN" dirty="0">
                <a:solidFill>
                  <a:schemeClr val="tx1">
                    <a:lumMod val="75000"/>
                    <a:lumOff val="25000"/>
                  </a:schemeClr>
                </a:solidFill>
              </a:rPr>
              <a:t>Google</a:t>
            </a:r>
            <a:r>
              <a:rPr lang="zh-CN" altLang="en-US" dirty="0">
                <a:solidFill>
                  <a:schemeClr val="tx1">
                    <a:lumMod val="75000"/>
                    <a:lumOff val="25000"/>
                  </a:schemeClr>
                </a:solidFill>
              </a:rPr>
              <a:t>曾经对一些主流的压缩算法做过简单的</a:t>
            </a:r>
            <a:r>
              <a:rPr lang="zh-CN" altLang="en-US" dirty="0" smtClean="0">
                <a:solidFill>
                  <a:schemeClr val="tx1">
                    <a:lumMod val="75000"/>
                    <a:lumOff val="25000"/>
                  </a:schemeClr>
                </a:solidFill>
              </a:rPr>
              <a:t>测试，如下图：</a:t>
            </a:r>
            <a:endParaRPr lang="zh-CN" altLang="en-US" dirty="0">
              <a:solidFill>
                <a:schemeClr val="tx1">
                  <a:lumMod val="75000"/>
                  <a:lumOff val="25000"/>
                </a:schemeClr>
              </a:solidFill>
            </a:endParaRPr>
          </a:p>
        </p:txBody>
      </p:sp>
      <p:sp>
        <p:nvSpPr>
          <p:cNvPr id="9" name="矩形 8"/>
          <p:cNvSpPr/>
          <p:nvPr/>
        </p:nvSpPr>
        <p:spPr>
          <a:xfrm>
            <a:off x="681788" y="3712461"/>
            <a:ext cx="7966912" cy="923330"/>
          </a:xfrm>
          <a:prstGeom prst="rect">
            <a:avLst/>
          </a:prstGeom>
        </p:spPr>
        <p:txBody>
          <a:bodyPr wrap="square">
            <a:spAutoFit/>
          </a:bodyPr>
          <a:lstStyle/>
          <a:p>
            <a:pPr>
              <a:lnSpc>
                <a:spcPct val="150000"/>
              </a:lnSpc>
            </a:pPr>
            <a:r>
              <a:rPr lang="zh-CN" altLang="en-US" dirty="0">
                <a:solidFill>
                  <a:schemeClr val="tx1">
                    <a:lumMod val="75000"/>
                    <a:lumOff val="25000"/>
                  </a:schemeClr>
                </a:solidFill>
              </a:rPr>
              <a:t>不管压缩算法的解压速度多快，总会消耗一定的物理资源与时间。对此</a:t>
            </a:r>
            <a:r>
              <a:rPr lang="en-US" altLang="zh-CN" dirty="0">
                <a:solidFill>
                  <a:schemeClr val="tx1">
                    <a:lumMod val="75000"/>
                    <a:lumOff val="25000"/>
                  </a:schemeClr>
                </a:solidFill>
              </a:rPr>
              <a:t>PowerDrill</a:t>
            </a:r>
            <a:r>
              <a:rPr lang="zh-CN" altLang="en-US" dirty="0">
                <a:solidFill>
                  <a:schemeClr val="tx1">
                    <a:lumMod val="75000"/>
                    <a:lumOff val="25000"/>
                  </a:schemeClr>
                </a:solidFill>
              </a:rPr>
              <a:t>采用了一种</a:t>
            </a:r>
            <a:r>
              <a:rPr lang="zh-CN" altLang="en-US" b="1" dirty="0">
                <a:solidFill>
                  <a:srgbClr val="70AD47"/>
                </a:solidFill>
              </a:rPr>
              <a:t>冷热数据</a:t>
            </a:r>
            <a:r>
              <a:rPr lang="zh-CN" altLang="en-US" dirty="0">
                <a:solidFill>
                  <a:schemeClr val="tx1">
                    <a:lumMod val="75000"/>
                    <a:lumOff val="25000"/>
                  </a:schemeClr>
                </a:solidFill>
              </a:rPr>
              <a:t>分别对待的策略。</a:t>
            </a:r>
          </a:p>
        </p:txBody>
      </p:sp>
      <p:sp>
        <p:nvSpPr>
          <p:cNvPr id="10" name="矩形 9"/>
          <p:cNvSpPr/>
          <p:nvPr/>
        </p:nvSpPr>
        <p:spPr>
          <a:xfrm>
            <a:off x="681788" y="4783829"/>
            <a:ext cx="7471612" cy="923330"/>
          </a:xfrm>
          <a:prstGeom prst="rect">
            <a:avLst/>
          </a:prstGeom>
        </p:spPr>
        <p:txBody>
          <a:bodyPr wrap="square">
            <a:spAutoFit/>
          </a:bodyPr>
          <a:lstStyle/>
          <a:p>
            <a:pPr>
              <a:lnSpc>
                <a:spcPct val="150000"/>
              </a:lnSpc>
            </a:pPr>
            <a:r>
              <a:rPr lang="zh-CN" altLang="en-US" dirty="0">
                <a:solidFill>
                  <a:schemeClr val="tx1">
                    <a:lumMod val="75000"/>
                    <a:lumOff val="25000"/>
                  </a:schemeClr>
                </a:solidFill>
              </a:rPr>
              <a:t>在冷热数据切换策略中，比较常用的是</a:t>
            </a:r>
            <a:r>
              <a:rPr lang="en-US" altLang="zh-CN" dirty="0">
                <a:solidFill>
                  <a:schemeClr val="tx1">
                    <a:lumMod val="75000"/>
                    <a:lumOff val="25000"/>
                  </a:schemeClr>
                </a:solidFill>
              </a:rPr>
              <a:t>LRU</a:t>
            </a:r>
            <a:r>
              <a:rPr lang="zh-CN" altLang="en-US" dirty="0" smtClean="0">
                <a:solidFill>
                  <a:schemeClr val="tx1">
                    <a:lumMod val="75000"/>
                    <a:lumOff val="25000"/>
                  </a:schemeClr>
                </a:solidFill>
              </a:rPr>
              <a:t>算法。</a:t>
            </a:r>
            <a:r>
              <a:rPr lang="en-US" altLang="zh-CN" dirty="0">
                <a:solidFill>
                  <a:schemeClr val="tx1">
                    <a:lumMod val="75000"/>
                    <a:lumOff val="25000"/>
                  </a:schemeClr>
                </a:solidFill>
              </a:rPr>
              <a:t>PowerDrill</a:t>
            </a:r>
            <a:r>
              <a:rPr lang="zh-CN" altLang="en-US" dirty="0">
                <a:solidFill>
                  <a:schemeClr val="tx1">
                    <a:lumMod val="75000"/>
                    <a:lumOff val="25000"/>
                  </a:schemeClr>
                </a:solidFill>
              </a:rPr>
              <a:t>开发团队采用了</a:t>
            </a:r>
            <a:r>
              <a:rPr lang="zh-CN" altLang="en-US" b="1" dirty="0">
                <a:solidFill>
                  <a:srgbClr val="70AD47"/>
                </a:solidFill>
              </a:rPr>
              <a:t>启发式的缓存策略</a:t>
            </a:r>
            <a:r>
              <a:rPr lang="zh-CN" altLang="en-US" dirty="0">
                <a:solidFill>
                  <a:schemeClr val="tx1">
                    <a:lumMod val="75000"/>
                    <a:lumOff val="25000"/>
                  </a:schemeClr>
                </a:solidFill>
              </a:rPr>
              <a:t>来代替原始的</a:t>
            </a:r>
            <a:r>
              <a:rPr lang="en-US" altLang="zh-CN" dirty="0">
                <a:solidFill>
                  <a:schemeClr val="tx1">
                    <a:lumMod val="75000"/>
                    <a:lumOff val="25000"/>
                  </a:schemeClr>
                </a:solidFill>
              </a:rPr>
              <a:t>LRU</a:t>
            </a:r>
            <a:r>
              <a:rPr lang="zh-CN" altLang="en-US" dirty="0">
                <a:solidFill>
                  <a:schemeClr val="tx1">
                    <a:lumMod val="75000"/>
                    <a:lumOff val="25000"/>
                  </a:schemeClr>
                </a:solidFill>
              </a:rPr>
              <a:t>算法</a:t>
            </a:r>
            <a:r>
              <a:rPr lang="zh-CN" altLang="en-US" dirty="0" smtClean="0">
                <a:solidFill>
                  <a:schemeClr val="tx1">
                    <a:lumMod val="75000"/>
                    <a:lumOff val="25000"/>
                  </a:schemeClr>
                </a:solidFill>
              </a:rPr>
              <a:t>。</a:t>
            </a:r>
            <a:endParaRPr lang="zh-CN" altLang="en-US" dirty="0">
              <a:solidFill>
                <a:schemeClr val="tx1">
                  <a:lumMod val="75000"/>
                  <a:lumOff val="25000"/>
                </a:schemeClr>
              </a:solidFill>
            </a:endParaRPr>
          </a:p>
        </p:txBody>
      </p:sp>
      <p:sp>
        <p:nvSpPr>
          <p:cNvPr id="12" name="椭圆 11"/>
          <p:cNvSpPr/>
          <p:nvPr/>
        </p:nvSpPr>
        <p:spPr>
          <a:xfrm>
            <a:off x="581328" y="3933762"/>
            <a:ext cx="106272" cy="107117"/>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81328" y="4984561"/>
            <a:ext cx="106272" cy="107117"/>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11406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46</a:t>
            </a:fld>
            <a:endParaRPr lang="zh-CN" altLang="en-US" dirty="0"/>
          </a:p>
        </p:txBody>
      </p:sp>
      <p:sp>
        <p:nvSpPr>
          <p:cNvPr id="3" name="矩形 2"/>
          <p:cNvSpPr/>
          <p:nvPr/>
        </p:nvSpPr>
        <p:spPr>
          <a:xfrm>
            <a:off x="187417" y="107693"/>
            <a:ext cx="5789342"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2.8 </a:t>
            </a:r>
            <a:r>
              <a:rPr lang="zh-CN" altLang="en-US" sz="2400" b="1" spc="225" dirty="0">
                <a:solidFill>
                  <a:schemeClr val="bg1"/>
                </a:solidFill>
                <a:latin typeface="微软雅黑" panose="020B0503020204020204" pitchFamily="34" charset="-122"/>
                <a:ea typeface="微软雅黑" panose="020B0503020204020204" pitchFamily="34" charset="-122"/>
              </a:rPr>
              <a:t>内存大数据分析系统</a:t>
            </a:r>
            <a:r>
              <a:rPr lang="en-US" altLang="zh-CN" sz="2400" b="1" spc="225" dirty="0">
                <a:solidFill>
                  <a:schemeClr val="bg1"/>
                </a:solidFill>
                <a:latin typeface="微软雅黑" panose="020B0503020204020204" pitchFamily="34" charset="-122"/>
                <a:ea typeface="微软雅黑" panose="020B0503020204020204" pitchFamily="34" charset="-122"/>
              </a:rPr>
              <a:t>PowerDrill</a:t>
            </a:r>
          </a:p>
        </p:txBody>
      </p:sp>
      <p:pic>
        <p:nvPicPr>
          <p:cNvPr id="23" name="图片 22" descr="t2-5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564"/>
          <a:stretch/>
        </p:blipFill>
        <p:spPr bwMode="auto">
          <a:xfrm>
            <a:off x="3701142" y="2471932"/>
            <a:ext cx="5083801" cy="3217228"/>
          </a:xfrm>
          <a:custGeom>
            <a:avLst/>
            <a:gdLst>
              <a:gd name="connsiteX0" fmla="*/ 1915112 w 5083801"/>
              <a:gd name="connsiteY0" fmla="*/ 0 h 3217228"/>
              <a:gd name="connsiteX1" fmla="*/ 5083801 w 5083801"/>
              <a:gd name="connsiteY1" fmla="*/ 0 h 3217228"/>
              <a:gd name="connsiteX2" fmla="*/ 5083801 w 5083801"/>
              <a:gd name="connsiteY2" fmla="*/ 3217228 h 3217228"/>
              <a:gd name="connsiteX3" fmla="*/ 1915112 w 5083801"/>
              <a:gd name="connsiteY3" fmla="*/ 3217228 h 3217228"/>
              <a:gd name="connsiteX4" fmla="*/ 1915112 w 5083801"/>
              <a:gd name="connsiteY4" fmla="*/ 3217227 h 3217228"/>
              <a:gd name="connsiteX5" fmla="*/ 0 w 5083801"/>
              <a:gd name="connsiteY5" fmla="*/ 3217227 h 3217228"/>
              <a:gd name="connsiteX6" fmla="*/ 0 w 5083801"/>
              <a:gd name="connsiteY6" fmla="*/ 1454082 h 3217228"/>
              <a:gd name="connsiteX7" fmla="*/ 1915112 w 5083801"/>
              <a:gd name="connsiteY7" fmla="*/ 1454082 h 321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3801" h="3217228">
                <a:moveTo>
                  <a:pt x="1915112" y="0"/>
                </a:moveTo>
                <a:lnTo>
                  <a:pt x="5083801" y="0"/>
                </a:lnTo>
                <a:lnTo>
                  <a:pt x="5083801" y="3217228"/>
                </a:lnTo>
                <a:lnTo>
                  <a:pt x="1915112" y="3217228"/>
                </a:lnTo>
                <a:lnTo>
                  <a:pt x="1915112" y="3217227"/>
                </a:lnTo>
                <a:lnTo>
                  <a:pt x="0" y="3217227"/>
                </a:lnTo>
                <a:lnTo>
                  <a:pt x="0" y="1454082"/>
                </a:lnTo>
                <a:lnTo>
                  <a:pt x="1915112" y="1454082"/>
                </a:lnTo>
                <a:close/>
              </a:path>
            </a:pathLst>
          </a:cu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399253" y="811034"/>
            <a:ext cx="1415772" cy="461665"/>
          </a:xfrm>
          <a:prstGeom prst="rect">
            <a:avLst/>
          </a:prstGeom>
          <a:noFill/>
        </p:spPr>
        <p:txBody>
          <a:bodyPr wrap="none" rtlCol="0">
            <a:spAutoFit/>
          </a:bodyPr>
          <a:lstStyle/>
          <a:p>
            <a:r>
              <a:rPr lang="zh-CN" altLang="en-US" sz="2400" b="1" dirty="0" smtClean="0">
                <a:solidFill>
                  <a:schemeClr val="accent6"/>
                </a:solidFill>
              </a:rPr>
              <a:t>行</a:t>
            </a:r>
            <a:r>
              <a:rPr lang="zh-CN" altLang="en-US" sz="2400" b="1" dirty="0">
                <a:solidFill>
                  <a:schemeClr val="accent6"/>
                </a:solidFill>
              </a:rPr>
              <a:t>的重排</a:t>
            </a:r>
          </a:p>
        </p:txBody>
      </p:sp>
      <p:sp>
        <p:nvSpPr>
          <p:cNvPr id="7" name="椭圆 6"/>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20851" y="1333735"/>
            <a:ext cx="8364091" cy="874407"/>
          </a:xfrm>
          <a:prstGeom prst="rect">
            <a:avLst/>
          </a:prstGeom>
          <a:solidFill>
            <a:srgbClr val="70AD47"/>
          </a:solidFill>
        </p:spPr>
        <p:txBody>
          <a:bodyPr wrap="square">
            <a:spAutoFit/>
          </a:bodyPr>
          <a:lstStyle/>
          <a:p>
            <a:pPr>
              <a:lnSpc>
                <a:spcPct val="150000"/>
              </a:lnSpc>
            </a:pPr>
            <a:r>
              <a:rPr lang="zh-CN" altLang="en-US" dirty="0">
                <a:solidFill>
                  <a:schemeClr val="bg1"/>
                </a:solidFill>
              </a:rPr>
              <a:t>数据压缩的算法有很多，比较常用的一种称为游程编码（</a:t>
            </a:r>
            <a:r>
              <a:rPr lang="en-US" altLang="zh-CN" dirty="0">
                <a:solidFill>
                  <a:schemeClr val="bg1"/>
                </a:solidFill>
              </a:rPr>
              <a:t>Run-Length Encoding</a:t>
            </a:r>
            <a:r>
              <a:rPr lang="zh-CN" altLang="en-US" dirty="0">
                <a:solidFill>
                  <a:schemeClr val="bg1"/>
                </a:solidFill>
              </a:rPr>
              <a:t>，</a:t>
            </a:r>
            <a:r>
              <a:rPr lang="en-US" altLang="zh-CN" dirty="0">
                <a:solidFill>
                  <a:schemeClr val="bg1"/>
                </a:solidFill>
              </a:rPr>
              <a:t>RLE</a:t>
            </a:r>
            <a:r>
              <a:rPr lang="zh-CN" altLang="en-US" dirty="0">
                <a:solidFill>
                  <a:schemeClr val="bg1"/>
                </a:solidFill>
              </a:rPr>
              <a:t>），又称行程长度编码，其好处是压缩和解压缩都非常快。</a:t>
            </a:r>
          </a:p>
        </p:txBody>
      </p:sp>
      <p:sp>
        <p:nvSpPr>
          <p:cNvPr id="8" name="矩形 7"/>
          <p:cNvSpPr/>
          <p:nvPr/>
        </p:nvSpPr>
        <p:spPr>
          <a:xfrm>
            <a:off x="420851" y="2338460"/>
            <a:ext cx="5256048" cy="458908"/>
          </a:xfrm>
          <a:prstGeom prst="rect">
            <a:avLst/>
          </a:prstGeom>
        </p:spPr>
        <p:txBody>
          <a:bodyPr wrap="square">
            <a:spAutoFit/>
          </a:bodyPr>
          <a:lstStyle/>
          <a:p>
            <a:pPr>
              <a:lnSpc>
                <a:spcPct val="150000"/>
              </a:lnSpc>
            </a:pPr>
            <a:r>
              <a:rPr lang="zh-CN" altLang="en-US" dirty="0">
                <a:solidFill>
                  <a:schemeClr val="tx1">
                    <a:lumMod val="75000"/>
                    <a:lumOff val="25000"/>
                  </a:schemeClr>
                </a:solidFill>
              </a:rPr>
              <a:t>数据重排的过程等效于著名的</a:t>
            </a:r>
            <a:r>
              <a:rPr lang="en-US" altLang="zh-CN" dirty="0">
                <a:solidFill>
                  <a:schemeClr val="tx1">
                    <a:lumMod val="75000"/>
                    <a:lumOff val="25000"/>
                  </a:schemeClr>
                </a:solidFill>
              </a:rPr>
              <a:t>TSP</a:t>
            </a:r>
            <a:r>
              <a:rPr lang="zh-CN" altLang="en-US" dirty="0">
                <a:solidFill>
                  <a:schemeClr val="tx1">
                    <a:lumMod val="75000"/>
                    <a:lumOff val="25000"/>
                  </a:schemeClr>
                </a:solidFill>
              </a:rPr>
              <a:t>（旅行商）</a:t>
            </a:r>
            <a:r>
              <a:rPr lang="zh-CN" altLang="en-US" dirty="0" smtClean="0">
                <a:solidFill>
                  <a:schemeClr val="tx1">
                    <a:lumMod val="75000"/>
                    <a:lumOff val="25000"/>
                  </a:schemeClr>
                </a:solidFill>
              </a:rPr>
              <a:t>问题</a:t>
            </a:r>
            <a:endParaRPr lang="zh-CN" altLang="en-US" dirty="0">
              <a:solidFill>
                <a:schemeClr val="tx1">
                  <a:lumMod val="75000"/>
                  <a:lumOff val="25000"/>
                </a:schemeClr>
              </a:solidFill>
            </a:endParaRPr>
          </a:p>
        </p:txBody>
      </p:sp>
      <p:sp>
        <p:nvSpPr>
          <p:cNvPr id="9" name="矩形 8"/>
          <p:cNvSpPr/>
          <p:nvPr/>
        </p:nvSpPr>
        <p:spPr>
          <a:xfrm>
            <a:off x="395287" y="4051162"/>
            <a:ext cx="3168731" cy="1754326"/>
          </a:xfrm>
          <a:prstGeom prst="rect">
            <a:avLst/>
          </a:prstGeom>
        </p:spPr>
        <p:txBody>
          <a:bodyPr wrap="square">
            <a:spAutoFit/>
          </a:bodyPr>
          <a:lstStyle/>
          <a:p>
            <a:pPr>
              <a:lnSpc>
                <a:spcPct val="150000"/>
              </a:lnSpc>
            </a:pPr>
            <a:r>
              <a:rPr lang="en-US" altLang="zh-CN" dirty="0">
                <a:solidFill>
                  <a:schemeClr val="tx1">
                    <a:lumMod val="75000"/>
                    <a:lumOff val="25000"/>
                  </a:schemeClr>
                </a:solidFill>
              </a:rPr>
              <a:t>PowerDrill</a:t>
            </a:r>
            <a:r>
              <a:rPr lang="zh-CN" altLang="en-US" dirty="0">
                <a:solidFill>
                  <a:schemeClr val="tx1">
                    <a:lumMod val="75000"/>
                    <a:lumOff val="25000"/>
                  </a:schemeClr>
                </a:solidFill>
              </a:rPr>
              <a:t>在实际生产环境</a:t>
            </a:r>
            <a:r>
              <a:rPr lang="zh-CN" altLang="en-US" dirty="0" smtClean="0">
                <a:solidFill>
                  <a:schemeClr val="tx1">
                    <a:lumMod val="75000"/>
                    <a:lumOff val="25000"/>
                  </a:schemeClr>
                </a:solidFill>
              </a:rPr>
              <a:t>中对</a:t>
            </a:r>
            <a:r>
              <a:rPr lang="zh-CN" altLang="en-US" dirty="0">
                <a:solidFill>
                  <a:schemeClr val="tx1">
                    <a:lumMod val="75000"/>
                    <a:lumOff val="25000"/>
                  </a:schemeClr>
                </a:solidFill>
              </a:rPr>
              <a:t>数据分块时选定的那几个域按照字典序进行排序来得到重排的结果</a:t>
            </a:r>
          </a:p>
        </p:txBody>
      </p:sp>
      <p:grpSp>
        <p:nvGrpSpPr>
          <p:cNvPr id="11" name="组合 10"/>
          <p:cNvGrpSpPr/>
          <p:nvPr/>
        </p:nvGrpSpPr>
        <p:grpSpPr>
          <a:xfrm>
            <a:off x="4020457" y="4155504"/>
            <a:ext cx="1256248" cy="1200316"/>
            <a:chOff x="11379200" y="3118263"/>
            <a:chExt cx="1256248" cy="1200316"/>
          </a:xfrm>
        </p:grpSpPr>
        <p:sp>
          <p:nvSpPr>
            <p:cNvPr id="10" name="文本框 9"/>
            <p:cNvSpPr txBox="1"/>
            <p:nvPr/>
          </p:nvSpPr>
          <p:spPr>
            <a:xfrm>
              <a:off x="11379200" y="3118263"/>
              <a:ext cx="327334" cy="369332"/>
            </a:xfrm>
            <a:prstGeom prst="rect">
              <a:avLst/>
            </a:prstGeom>
            <a:noFill/>
          </p:spPr>
          <p:txBody>
            <a:bodyPr wrap="none" rtlCol="0">
              <a:spAutoFit/>
            </a:bodyPr>
            <a:lstStyle/>
            <a:p>
              <a:r>
                <a:rPr lang="en-US" altLang="zh-CN" b="1" dirty="0" smtClean="0">
                  <a:solidFill>
                    <a:srgbClr val="70AD47"/>
                  </a:solidFill>
                </a:rPr>
                <a:t>0</a:t>
              </a:r>
              <a:endParaRPr lang="zh-CN" altLang="en-US" b="1" dirty="0">
                <a:solidFill>
                  <a:srgbClr val="70AD47"/>
                </a:solidFill>
              </a:endParaRPr>
            </a:p>
          </p:txBody>
        </p:sp>
        <p:sp>
          <p:nvSpPr>
            <p:cNvPr id="12" name="文本框 11"/>
            <p:cNvSpPr txBox="1"/>
            <p:nvPr/>
          </p:nvSpPr>
          <p:spPr>
            <a:xfrm>
              <a:off x="11843657" y="3118263"/>
              <a:ext cx="327334" cy="369332"/>
            </a:xfrm>
            <a:prstGeom prst="rect">
              <a:avLst/>
            </a:prstGeom>
            <a:noFill/>
          </p:spPr>
          <p:txBody>
            <a:bodyPr wrap="none" rtlCol="0">
              <a:spAutoFit/>
            </a:bodyPr>
            <a:lstStyle/>
            <a:p>
              <a:r>
                <a:rPr lang="en-US" altLang="zh-CN" b="1" dirty="0" smtClean="0">
                  <a:solidFill>
                    <a:srgbClr val="70AD47"/>
                  </a:solidFill>
                </a:rPr>
                <a:t>1</a:t>
              </a:r>
              <a:endParaRPr lang="zh-CN" altLang="en-US" b="1" dirty="0">
                <a:solidFill>
                  <a:srgbClr val="70AD47"/>
                </a:solidFill>
              </a:endParaRPr>
            </a:p>
          </p:txBody>
        </p:sp>
        <p:sp>
          <p:nvSpPr>
            <p:cNvPr id="13" name="文本框 12"/>
            <p:cNvSpPr txBox="1"/>
            <p:nvPr/>
          </p:nvSpPr>
          <p:spPr>
            <a:xfrm>
              <a:off x="12308114" y="3118263"/>
              <a:ext cx="327334" cy="369332"/>
            </a:xfrm>
            <a:prstGeom prst="rect">
              <a:avLst/>
            </a:prstGeom>
            <a:noFill/>
          </p:spPr>
          <p:txBody>
            <a:bodyPr wrap="none" rtlCol="0">
              <a:spAutoFit/>
            </a:bodyPr>
            <a:lstStyle/>
            <a:p>
              <a:r>
                <a:rPr lang="en-US" altLang="zh-CN" b="1" dirty="0" smtClean="0">
                  <a:solidFill>
                    <a:srgbClr val="70AD47"/>
                  </a:solidFill>
                </a:rPr>
                <a:t>0</a:t>
              </a:r>
              <a:endParaRPr lang="zh-CN" altLang="en-US" b="1" dirty="0">
                <a:solidFill>
                  <a:srgbClr val="70AD47"/>
                </a:solidFill>
              </a:endParaRPr>
            </a:p>
          </p:txBody>
        </p:sp>
        <p:sp>
          <p:nvSpPr>
            <p:cNvPr id="14" name="文本框 13"/>
            <p:cNvSpPr txBox="1"/>
            <p:nvPr/>
          </p:nvSpPr>
          <p:spPr>
            <a:xfrm>
              <a:off x="11379200" y="3533755"/>
              <a:ext cx="327334" cy="369332"/>
            </a:xfrm>
            <a:prstGeom prst="rect">
              <a:avLst/>
            </a:prstGeom>
            <a:noFill/>
          </p:spPr>
          <p:txBody>
            <a:bodyPr wrap="none" rtlCol="0">
              <a:spAutoFit/>
            </a:bodyPr>
            <a:lstStyle/>
            <a:p>
              <a:r>
                <a:rPr lang="en-US" altLang="zh-CN" b="1" dirty="0" smtClean="0">
                  <a:solidFill>
                    <a:srgbClr val="70AD47"/>
                  </a:solidFill>
                </a:rPr>
                <a:t>0</a:t>
              </a:r>
              <a:endParaRPr lang="zh-CN" altLang="en-US" b="1" dirty="0">
                <a:solidFill>
                  <a:srgbClr val="70AD47"/>
                </a:solidFill>
              </a:endParaRPr>
            </a:p>
          </p:txBody>
        </p:sp>
        <p:sp>
          <p:nvSpPr>
            <p:cNvPr id="15" name="文本框 14"/>
            <p:cNvSpPr txBox="1"/>
            <p:nvPr/>
          </p:nvSpPr>
          <p:spPr>
            <a:xfrm>
              <a:off x="11843657" y="3533755"/>
              <a:ext cx="327334" cy="369332"/>
            </a:xfrm>
            <a:prstGeom prst="rect">
              <a:avLst/>
            </a:prstGeom>
            <a:noFill/>
          </p:spPr>
          <p:txBody>
            <a:bodyPr wrap="none" rtlCol="0">
              <a:spAutoFit/>
            </a:bodyPr>
            <a:lstStyle/>
            <a:p>
              <a:r>
                <a:rPr lang="en-US" altLang="zh-CN" b="1" dirty="0" smtClean="0">
                  <a:solidFill>
                    <a:srgbClr val="70AD47"/>
                  </a:solidFill>
                </a:rPr>
                <a:t>1</a:t>
              </a:r>
              <a:endParaRPr lang="zh-CN" altLang="en-US" b="1" dirty="0">
                <a:solidFill>
                  <a:srgbClr val="70AD47"/>
                </a:solidFill>
              </a:endParaRPr>
            </a:p>
          </p:txBody>
        </p:sp>
        <p:sp>
          <p:nvSpPr>
            <p:cNvPr id="16" name="文本框 15"/>
            <p:cNvSpPr txBox="1"/>
            <p:nvPr/>
          </p:nvSpPr>
          <p:spPr>
            <a:xfrm>
              <a:off x="12308114" y="3533755"/>
              <a:ext cx="327334" cy="369332"/>
            </a:xfrm>
            <a:prstGeom prst="rect">
              <a:avLst/>
            </a:prstGeom>
            <a:noFill/>
          </p:spPr>
          <p:txBody>
            <a:bodyPr wrap="none" rtlCol="0">
              <a:spAutoFit/>
            </a:bodyPr>
            <a:lstStyle/>
            <a:p>
              <a:r>
                <a:rPr lang="en-US" altLang="zh-CN" b="1" dirty="0" smtClean="0">
                  <a:solidFill>
                    <a:srgbClr val="70AD47"/>
                  </a:solidFill>
                </a:rPr>
                <a:t>1</a:t>
              </a:r>
              <a:endParaRPr lang="zh-CN" altLang="en-US" b="1" dirty="0">
                <a:solidFill>
                  <a:srgbClr val="70AD47"/>
                </a:solidFill>
              </a:endParaRPr>
            </a:p>
          </p:txBody>
        </p:sp>
        <p:sp>
          <p:nvSpPr>
            <p:cNvPr id="17" name="文本框 16"/>
            <p:cNvSpPr txBox="1"/>
            <p:nvPr/>
          </p:nvSpPr>
          <p:spPr>
            <a:xfrm>
              <a:off x="11379200" y="3949247"/>
              <a:ext cx="327334" cy="369332"/>
            </a:xfrm>
            <a:prstGeom prst="rect">
              <a:avLst/>
            </a:prstGeom>
            <a:noFill/>
          </p:spPr>
          <p:txBody>
            <a:bodyPr wrap="none" rtlCol="0">
              <a:spAutoFit/>
            </a:bodyPr>
            <a:lstStyle/>
            <a:p>
              <a:r>
                <a:rPr lang="en-US" altLang="zh-CN" b="1" dirty="0" smtClean="0">
                  <a:solidFill>
                    <a:srgbClr val="70AD47"/>
                  </a:solidFill>
                </a:rPr>
                <a:t>1</a:t>
              </a:r>
              <a:endParaRPr lang="zh-CN" altLang="en-US" b="1" dirty="0">
                <a:solidFill>
                  <a:srgbClr val="70AD47"/>
                </a:solidFill>
              </a:endParaRPr>
            </a:p>
          </p:txBody>
        </p:sp>
        <p:sp>
          <p:nvSpPr>
            <p:cNvPr id="18" name="文本框 17"/>
            <p:cNvSpPr txBox="1"/>
            <p:nvPr/>
          </p:nvSpPr>
          <p:spPr>
            <a:xfrm>
              <a:off x="11843657" y="3949247"/>
              <a:ext cx="327334" cy="369332"/>
            </a:xfrm>
            <a:prstGeom prst="rect">
              <a:avLst/>
            </a:prstGeom>
            <a:noFill/>
          </p:spPr>
          <p:txBody>
            <a:bodyPr wrap="none" rtlCol="0">
              <a:spAutoFit/>
            </a:bodyPr>
            <a:lstStyle/>
            <a:p>
              <a:r>
                <a:rPr lang="en-US" altLang="zh-CN" b="1" dirty="0" smtClean="0">
                  <a:solidFill>
                    <a:srgbClr val="70AD47"/>
                  </a:solidFill>
                </a:rPr>
                <a:t>0</a:t>
              </a:r>
              <a:endParaRPr lang="zh-CN" altLang="en-US" b="1" dirty="0">
                <a:solidFill>
                  <a:srgbClr val="70AD47"/>
                </a:solidFill>
              </a:endParaRPr>
            </a:p>
          </p:txBody>
        </p:sp>
        <p:sp>
          <p:nvSpPr>
            <p:cNvPr id="19" name="文本框 18"/>
            <p:cNvSpPr txBox="1"/>
            <p:nvPr/>
          </p:nvSpPr>
          <p:spPr>
            <a:xfrm>
              <a:off x="12308114" y="3949247"/>
              <a:ext cx="327334" cy="369332"/>
            </a:xfrm>
            <a:prstGeom prst="rect">
              <a:avLst/>
            </a:prstGeom>
            <a:noFill/>
          </p:spPr>
          <p:txBody>
            <a:bodyPr wrap="none" rtlCol="0">
              <a:spAutoFit/>
            </a:bodyPr>
            <a:lstStyle/>
            <a:p>
              <a:r>
                <a:rPr lang="en-US" altLang="zh-CN" b="1" dirty="0" smtClean="0">
                  <a:solidFill>
                    <a:srgbClr val="70AD47"/>
                  </a:solidFill>
                </a:rPr>
                <a:t>0</a:t>
              </a:r>
              <a:endParaRPr lang="zh-CN" altLang="en-US" b="1" dirty="0">
                <a:solidFill>
                  <a:srgbClr val="70AD47"/>
                </a:solidFill>
              </a:endParaRPr>
            </a:p>
          </p:txBody>
        </p:sp>
      </p:grpSp>
      <p:sp>
        <p:nvSpPr>
          <p:cNvPr id="20" name="矩形 19"/>
          <p:cNvSpPr/>
          <p:nvPr/>
        </p:nvSpPr>
        <p:spPr>
          <a:xfrm>
            <a:off x="427539" y="3014771"/>
            <a:ext cx="5116918" cy="923330"/>
          </a:xfrm>
          <a:prstGeom prst="rect">
            <a:avLst/>
          </a:prstGeom>
        </p:spPr>
        <p:txBody>
          <a:bodyPr wrap="square">
            <a:spAutoFit/>
          </a:bodyPr>
          <a:lstStyle/>
          <a:p>
            <a:pPr>
              <a:lnSpc>
                <a:spcPct val="150000"/>
              </a:lnSpc>
            </a:pPr>
            <a:r>
              <a:rPr lang="zh-CN" altLang="en-US" dirty="0">
                <a:solidFill>
                  <a:schemeClr val="tx1">
                    <a:lumMod val="75000"/>
                    <a:lumOff val="25000"/>
                  </a:schemeClr>
                </a:solidFill>
              </a:rPr>
              <a:t>两个等长字符串之间的</a:t>
            </a:r>
            <a:r>
              <a:rPr lang="zh-CN" altLang="en-US" b="1" dirty="0">
                <a:solidFill>
                  <a:srgbClr val="70AD47"/>
                </a:solidFill>
              </a:rPr>
              <a:t>汉明距离</a:t>
            </a:r>
            <a:r>
              <a:rPr lang="zh-CN" altLang="en-US" dirty="0">
                <a:solidFill>
                  <a:schemeClr val="tx1">
                    <a:lumMod val="75000"/>
                    <a:lumOff val="25000"/>
                  </a:schemeClr>
                </a:solidFill>
              </a:rPr>
              <a:t>是两个字符串对应位置的</a:t>
            </a:r>
            <a:r>
              <a:rPr lang="zh-CN" altLang="en-US" b="1" dirty="0">
                <a:solidFill>
                  <a:srgbClr val="70AD47"/>
                </a:solidFill>
              </a:rPr>
              <a:t>不同字符的个数</a:t>
            </a:r>
          </a:p>
        </p:txBody>
      </p:sp>
    </p:spTree>
    <p:extLst>
      <p:ext uri="{BB962C8B-B14F-4D97-AF65-F5344CB8AC3E}">
        <p14:creationId xmlns:p14="http://schemas.microsoft.com/office/powerpoint/2010/main" val="24012036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47</a:t>
            </a:fld>
            <a:endParaRPr lang="zh-CN" altLang="en-US" dirty="0"/>
          </a:p>
        </p:txBody>
      </p:sp>
      <p:sp>
        <p:nvSpPr>
          <p:cNvPr id="4" name="矩形 3"/>
          <p:cNvSpPr/>
          <p:nvPr/>
        </p:nvSpPr>
        <p:spPr>
          <a:xfrm>
            <a:off x="187417" y="107693"/>
            <a:ext cx="5789342"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2.8 </a:t>
            </a:r>
            <a:r>
              <a:rPr lang="zh-CN" altLang="en-US" sz="2400" b="1" spc="225" dirty="0">
                <a:solidFill>
                  <a:schemeClr val="bg1"/>
                </a:solidFill>
                <a:latin typeface="微软雅黑" panose="020B0503020204020204" pitchFamily="34" charset="-122"/>
                <a:ea typeface="微软雅黑" panose="020B0503020204020204" pitchFamily="34" charset="-122"/>
              </a:rPr>
              <a:t>内存大数据分析系统</a:t>
            </a:r>
            <a:r>
              <a:rPr lang="en-US" altLang="zh-CN" sz="2400" b="1" spc="225" dirty="0">
                <a:solidFill>
                  <a:schemeClr val="bg1"/>
                </a:solidFill>
                <a:latin typeface="微软雅黑" panose="020B0503020204020204" pitchFamily="34" charset="-122"/>
                <a:ea typeface="微软雅黑" panose="020B0503020204020204" pitchFamily="34" charset="-122"/>
              </a:rPr>
              <a:t>PowerDrill</a:t>
            </a:r>
          </a:p>
        </p:txBody>
      </p:sp>
      <p:sp>
        <p:nvSpPr>
          <p:cNvPr id="5" name="文本框 4"/>
          <p:cNvSpPr txBox="1"/>
          <p:nvPr/>
        </p:nvSpPr>
        <p:spPr>
          <a:xfrm>
            <a:off x="399253" y="811034"/>
            <a:ext cx="3570208" cy="461665"/>
          </a:xfrm>
          <a:prstGeom prst="rect">
            <a:avLst/>
          </a:prstGeom>
          <a:noFill/>
        </p:spPr>
        <p:txBody>
          <a:bodyPr wrap="none" rtlCol="0">
            <a:spAutoFit/>
          </a:bodyPr>
          <a:lstStyle/>
          <a:p>
            <a:r>
              <a:rPr lang="zh-CN" altLang="en-US" sz="2400" b="1" dirty="0" smtClean="0">
                <a:solidFill>
                  <a:schemeClr val="accent6"/>
                </a:solidFill>
              </a:rPr>
              <a:t>我们比较关注的两组数据</a:t>
            </a:r>
            <a:endParaRPr lang="zh-CN" altLang="en-US" sz="2400" b="1" dirty="0">
              <a:solidFill>
                <a:schemeClr val="accent6"/>
              </a:solidFill>
            </a:endParaRPr>
          </a:p>
        </p:txBody>
      </p:sp>
      <p:sp>
        <p:nvSpPr>
          <p:cNvPr id="6" name="椭圆 5"/>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3488488" y="1681191"/>
            <a:ext cx="5671957" cy="1754326"/>
          </a:xfrm>
          <a:prstGeom prst="rect">
            <a:avLst/>
          </a:prstGeom>
        </p:spPr>
        <p:txBody>
          <a:bodyPr wrap="square">
            <a:spAutoFit/>
          </a:bodyPr>
          <a:lstStyle/>
          <a:p>
            <a:pPr>
              <a:lnSpc>
                <a:spcPct val="150000"/>
              </a:lnSpc>
            </a:pPr>
            <a:r>
              <a:rPr lang="zh-CN" altLang="en-US" dirty="0" smtClean="0"/>
              <a:t>在</a:t>
            </a:r>
            <a:r>
              <a:rPr lang="zh-CN" altLang="en-US" dirty="0"/>
              <a:t>查询过程中，平均</a:t>
            </a:r>
            <a:r>
              <a:rPr lang="en-US" altLang="zh-CN" sz="2400" b="1" dirty="0">
                <a:solidFill>
                  <a:srgbClr val="70AD47"/>
                </a:solidFill>
              </a:rPr>
              <a:t>92.41%</a:t>
            </a:r>
            <a:r>
              <a:rPr lang="zh-CN" altLang="en-US" dirty="0"/>
              <a:t>的数据被</a:t>
            </a:r>
            <a:r>
              <a:rPr lang="zh-CN" altLang="en-US" dirty="0" smtClean="0"/>
              <a:t>略去</a:t>
            </a:r>
            <a:endParaRPr lang="en-US" altLang="zh-CN" dirty="0" smtClean="0"/>
          </a:p>
          <a:p>
            <a:pPr>
              <a:lnSpc>
                <a:spcPct val="150000"/>
              </a:lnSpc>
            </a:pPr>
            <a:r>
              <a:rPr lang="en-US" altLang="zh-CN" sz="2400" b="1" dirty="0" smtClean="0">
                <a:solidFill>
                  <a:srgbClr val="70AD47"/>
                </a:solidFill>
              </a:rPr>
              <a:t>5.02</a:t>
            </a:r>
            <a:r>
              <a:rPr lang="en-US" altLang="zh-CN" sz="2400" b="1" dirty="0">
                <a:solidFill>
                  <a:srgbClr val="70AD47"/>
                </a:solidFill>
              </a:rPr>
              <a:t>%</a:t>
            </a:r>
            <a:r>
              <a:rPr lang="zh-CN" altLang="en-US" dirty="0"/>
              <a:t>的数据会直接被缓存</a:t>
            </a:r>
            <a:r>
              <a:rPr lang="zh-CN" altLang="en-US" dirty="0" smtClean="0"/>
              <a:t>命中</a:t>
            </a:r>
            <a:endParaRPr lang="en-US" altLang="zh-CN" dirty="0" smtClean="0"/>
          </a:p>
          <a:p>
            <a:pPr>
              <a:lnSpc>
                <a:spcPct val="150000"/>
              </a:lnSpc>
            </a:pPr>
            <a:r>
              <a:rPr lang="zh-CN" altLang="en-US" dirty="0" smtClean="0"/>
              <a:t>一般</a:t>
            </a:r>
            <a:r>
              <a:rPr lang="zh-CN" altLang="en-US" dirty="0"/>
              <a:t>仅须扫描</a:t>
            </a:r>
            <a:r>
              <a:rPr lang="en-US" altLang="zh-CN" sz="2400" b="1" dirty="0">
                <a:solidFill>
                  <a:srgbClr val="70AD47"/>
                </a:solidFill>
              </a:rPr>
              <a:t>2.66%</a:t>
            </a:r>
            <a:r>
              <a:rPr lang="zh-CN" altLang="en-US" dirty="0"/>
              <a:t>的数据即可得到查询</a:t>
            </a:r>
            <a:r>
              <a:rPr lang="zh-CN" altLang="en-US" dirty="0" smtClean="0"/>
              <a:t>结果</a:t>
            </a:r>
            <a:endParaRPr lang="zh-CN" altLang="en-US" dirty="0"/>
          </a:p>
        </p:txBody>
      </p:sp>
      <p:sp>
        <p:nvSpPr>
          <p:cNvPr id="8" name="矩形 7"/>
          <p:cNvSpPr/>
          <p:nvPr/>
        </p:nvSpPr>
        <p:spPr>
          <a:xfrm>
            <a:off x="3488488" y="3765130"/>
            <a:ext cx="5847774" cy="1754326"/>
          </a:xfrm>
          <a:prstGeom prst="rect">
            <a:avLst/>
          </a:prstGeom>
        </p:spPr>
        <p:txBody>
          <a:bodyPr wrap="square">
            <a:spAutoFit/>
          </a:bodyPr>
          <a:lstStyle/>
          <a:p>
            <a:pPr>
              <a:lnSpc>
                <a:spcPct val="150000"/>
              </a:lnSpc>
            </a:pPr>
            <a:r>
              <a:rPr lang="zh-CN" altLang="en-US" dirty="0"/>
              <a:t>超过</a:t>
            </a:r>
            <a:r>
              <a:rPr lang="en-US" altLang="zh-CN" sz="2400" b="1" dirty="0">
                <a:solidFill>
                  <a:srgbClr val="70AD47"/>
                </a:solidFill>
              </a:rPr>
              <a:t>70%</a:t>
            </a:r>
            <a:r>
              <a:rPr lang="zh-CN" altLang="en-US" dirty="0"/>
              <a:t>的查询是不需要从磁盘访问任何数据</a:t>
            </a:r>
            <a:r>
              <a:rPr lang="zh-CN" altLang="en-US" dirty="0" smtClean="0"/>
              <a:t>的</a:t>
            </a:r>
            <a:endParaRPr lang="en-US" altLang="zh-CN" dirty="0" smtClean="0"/>
          </a:p>
          <a:p>
            <a:pPr>
              <a:lnSpc>
                <a:spcPct val="150000"/>
              </a:lnSpc>
            </a:pPr>
            <a:r>
              <a:rPr lang="zh-CN" altLang="en-US" dirty="0" smtClean="0"/>
              <a:t>这些</a:t>
            </a:r>
            <a:r>
              <a:rPr lang="zh-CN" altLang="en-US" dirty="0"/>
              <a:t>查询的平均访问延迟大约是</a:t>
            </a:r>
            <a:r>
              <a:rPr lang="en-US" altLang="zh-CN" sz="2400" b="1" dirty="0">
                <a:solidFill>
                  <a:srgbClr val="70AD47"/>
                </a:solidFill>
              </a:rPr>
              <a:t>25</a:t>
            </a:r>
            <a:r>
              <a:rPr lang="zh-CN" altLang="en-US" sz="2400" b="1" dirty="0" smtClean="0">
                <a:solidFill>
                  <a:srgbClr val="70AD47"/>
                </a:solidFill>
              </a:rPr>
              <a:t>秒</a:t>
            </a:r>
            <a:endParaRPr lang="en-US" altLang="zh-CN" b="1" dirty="0" smtClean="0">
              <a:solidFill>
                <a:srgbClr val="70AD47"/>
              </a:solidFill>
            </a:endParaRPr>
          </a:p>
          <a:p>
            <a:pPr>
              <a:lnSpc>
                <a:spcPct val="150000"/>
              </a:lnSpc>
            </a:pPr>
            <a:r>
              <a:rPr lang="en-US" altLang="zh-CN" dirty="0" smtClean="0"/>
              <a:t>96.5</a:t>
            </a:r>
            <a:r>
              <a:rPr lang="en-US" altLang="zh-CN" dirty="0"/>
              <a:t>%</a:t>
            </a:r>
            <a:r>
              <a:rPr lang="zh-CN" altLang="en-US" dirty="0"/>
              <a:t>的查询需要访问的磁盘量不超过</a:t>
            </a:r>
            <a:r>
              <a:rPr lang="en-US" altLang="zh-CN" sz="2400" b="1" dirty="0" smtClean="0">
                <a:solidFill>
                  <a:srgbClr val="70AD47"/>
                </a:solidFill>
              </a:rPr>
              <a:t>1GB</a:t>
            </a:r>
            <a:endParaRPr lang="zh-CN" altLang="en-US" sz="2400" b="1" dirty="0">
              <a:solidFill>
                <a:srgbClr val="70AD47"/>
              </a:solidFill>
            </a:endParaRPr>
          </a:p>
        </p:txBody>
      </p:sp>
      <p:cxnSp>
        <p:nvCxnSpPr>
          <p:cNvPr id="10" name="直接连接符 9"/>
          <p:cNvCxnSpPr/>
          <p:nvPr/>
        </p:nvCxnSpPr>
        <p:spPr>
          <a:xfrm>
            <a:off x="3598908" y="3568700"/>
            <a:ext cx="4978400" cy="0"/>
          </a:xfrm>
          <a:prstGeom prst="line">
            <a:avLst/>
          </a:prstGeom>
          <a:ln>
            <a:solidFill>
              <a:srgbClr val="70AD47"/>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27812" r="25237"/>
          <a:stretch/>
        </p:blipFill>
        <p:spPr>
          <a:xfrm flipH="1">
            <a:off x="419100" y="1660681"/>
            <a:ext cx="2933700" cy="4027289"/>
          </a:xfrm>
          <a:prstGeom prst="rect">
            <a:avLst/>
          </a:prstGeom>
          <a:ln w="38100">
            <a:solidFill>
              <a:srgbClr val="70AD47"/>
            </a:solidFill>
          </a:ln>
        </p:spPr>
      </p:pic>
    </p:spTree>
    <p:extLst>
      <p:ext uri="{BB962C8B-B14F-4D97-AF65-F5344CB8AC3E}">
        <p14:creationId xmlns:p14="http://schemas.microsoft.com/office/powerpoint/2010/main" val="11543366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48</a:t>
            </a:fld>
            <a:endParaRPr lang="zh-CN" altLang="en-US" dirty="0"/>
          </a:p>
        </p:txBody>
      </p:sp>
      <p:pic>
        <p:nvPicPr>
          <p:cNvPr id="17410" name="Picture 2" descr="t2-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1325" y="1525861"/>
            <a:ext cx="6109120" cy="4184060"/>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87417" y="107693"/>
            <a:ext cx="5789342"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2.8 </a:t>
            </a:r>
            <a:r>
              <a:rPr lang="zh-CN" altLang="en-US" sz="2400" b="1" spc="225" dirty="0">
                <a:solidFill>
                  <a:schemeClr val="bg1"/>
                </a:solidFill>
                <a:latin typeface="微软雅黑" panose="020B0503020204020204" pitchFamily="34" charset="-122"/>
                <a:ea typeface="微软雅黑" panose="020B0503020204020204" pitchFamily="34" charset="-122"/>
              </a:rPr>
              <a:t>内存大数据分析系统</a:t>
            </a:r>
            <a:r>
              <a:rPr lang="en-US" altLang="zh-CN" sz="2400" b="1" spc="225" dirty="0">
                <a:solidFill>
                  <a:schemeClr val="bg1"/>
                </a:solidFill>
                <a:latin typeface="微软雅黑" panose="020B0503020204020204" pitchFamily="34" charset="-122"/>
                <a:ea typeface="微软雅黑" panose="020B0503020204020204" pitchFamily="34" charset="-122"/>
              </a:rPr>
              <a:t>PowerDrill</a:t>
            </a:r>
          </a:p>
        </p:txBody>
      </p:sp>
      <p:sp>
        <p:nvSpPr>
          <p:cNvPr id="5" name="文本框 4"/>
          <p:cNvSpPr txBox="1"/>
          <p:nvPr/>
        </p:nvSpPr>
        <p:spPr>
          <a:xfrm>
            <a:off x="399253" y="811034"/>
            <a:ext cx="2339102" cy="461665"/>
          </a:xfrm>
          <a:prstGeom prst="rect">
            <a:avLst/>
          </a:prstGeom>
          <a:noFill/>
        </p:spPr>
        <p:txBody>
          <a:bodyPr wrap="none" rtlCol="0">
            <a:spAutoFit/>
          </a:bodyPr>
          <a:lstStyle/>
          <a:p>
            <a:r>
              <a:rPr lang="zh-CN" altLang="en-US" sz="2400" b="1" dirty="0">
                <a:solidFill>
                  <a:schemeClr val="accent6"/>
                </a:solidFill>
              </a:rPr>
              <a:t>性能分析与对比</a:t>
            </a:r>
          </a:p>
        </p:txBody>
      </p:sp>
      <p:sp>
        <p:nvSpPr>
          <p:cNvPr id="6" name="椭圆 5"/>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805172" y="5063590"/>
            <a:ext cx="1338828" cy="646331"/>
          </a:xfrm>
          <a:prstGeom prst="rect">
            <a:avLst/>
          </a:prstGeom>
          <a:solidFill>
            <a:srgbClr val="70AD47"/>
          </a:solidFill>
          <a:effectLst>
            <a:outerShdw blurRad="50800" dist="38100" dir="5400000" algn="t" rotWithShape="0">
              <a:prstClr val="black">
                <a:alpha val="40000"/>
              </a:prstClr>
            </a:outerShdw>
          </a:effectLst>
        </p:spPr>
        <p:txBody>
          <a:bodyPr wrap="none">
            <a:spAutoFit/>
          </a:bodyPr>
          <a:lstStyle/>
          <a:p>
            <a:pPr algn="ctr"/>
            <a:r>
              <a:rPr lang="zh-CN" altLang="en-US" dirty="0">
                <a:solidFill>
                  <a:schemeClr val="bg1"/>
                </a:solidFill>
              </a:rPr>
              <a:t>访问数据</a:t>
            </a:r>
            <a:r>
              <a:rPr lang="zh-CN" altLang="en-US" dirty="0" smtClean="0">
                <a:solidFill>
                  <a:schemeClr val="bg1"/>
                </a:solidFill>
              </a:rPr>
              <a:t>量</a:t>
            </a:r>
            <a:endParaRPr lang="en-US" altLang="zh-CN" dirty="0" smtClean="0">
              <a:solidFill>
                <a:schemeClr val="bg1"/>
              </a:solidFill>
            </a:endParaRPr>
          </a:p>
          <a:p>
            <a:pPr algn="ctr"/>
            <a:r>
              <a:rPr lang="zh-CN" altLang="en-US" dirty="0" smtClean="0">
                <a:solidFill>
                  <a:schemeClr val="bg1"/>
                </a:solidFill>
              </a:rPr>
              <a:t>（</a:t>
            </a:r>
            <a:r>
              <a:rPr lang="en-US" altLang="zh-CN" dirty="0">
                <a:solidFill>
                  <a:schemeClr val="bg1"/>
                </a:solidFill>
              </a:rPr>
              <a:t>GB</a:t>
            </a:r>
            <a:r>
              <a:rPr lang="zh-CN" altLang="en-US" dirty="0">
                <a:solidFill>
                  <a:schemeClr val="bg1"/>
                </a:solidFill>
              </a:rPr>
              <a:t>）</a:t>
            </a:r>
          </a:p>
        </p:txBody>
      </p:sp>
      <p:sp>
        <p:nvSpPr>
          <p:cNvPr id="8" name="矩形 7"/>
          <p:cNvSpPr/>
          <p:nvPr/>
        </p:nvSpPr>
        <p:spPr>
          <a:xfrm>
            <a:off x="-12189" y="1472649"/>
            <a:ext cx="1493514" cy="646331"/>
          </a:xfrm>
          <a:prstGeom prst="rect">
            <a:avLst/>
          </a:prstGeom>
          <a:solidFill>
            <a:schemeClr val="tx1">
              <a:lumMod val="75000"/>
              <a:lumOff val="25000"/>
            </a:schemeClr>
          </a:solidFill>
          <a:effectLst>
            <a:outerShdw blurRad="50800" dist="38100" dir="5400000" algn="t" rotWithShape="0">
              <a:prstClr val="black">
                <a:alpha val="40000"/>
              </a:prstClr>
            </a:outerShdw>
          </a:effectLst>
        </p:spPr>
        <p:txBody>
          <a:bodyPr wrap="square">
            <a:spAutoFit/>
          </a:bodyPr>
          <a:lstStyle/>
          <a:p>
            <a:pPr algn="ctr"/>
            <a:r>
              <a:rPr lang="zh-CN" altLang="en-US" dirty="0" smtClean="0">
                <a:solidFill>
                  <a:schemeClr val="bg1"/>
                </a:solidFill>
              </a:rPr>
              <a:t>延迟时间</a:t>
            </a:r>
            <a:endParaRPr lang="en-US" altLang="zh-CN" dirty="0" smtClean="0">
              <a:solidFill>
                <a:schemeClr val="bg1"/>
              </a:solidFill>
            </a:endParaRPr>
          </a:p>
          <a:p>
            <a:pPr algn="ctr"/>
            <a:r>
              <a:rPr lang="zh-CN" altLang="en-US" dirty="0" smtClean="0">
                <a:solidFill>
                  <a:schemeClr val="bg1"/>
                </a:solidFill>
              </a:rPr>
              <a:t>（</a:t>
            </a:r>
            <a:r>
              <a:rPr lang="en-US" altLang="zh-CN" dirty="0">
                <a:solidFill>
                  <a:schemeClr val="bg1"/>
                </a:solidFill>
              </a:rPr>
              <a:t>s</a:t>
            </a:r>
            <a:r>
              <a:rPr lang="zh-CN" altLang="en-US" dirty="0">
                <a:solidFill>
                  <a:schemeClr val="bg1"/>
                </a:solidFill>
              </a:rPr>
              <a:t>）</a:t>
            </a:r>
          </a:p>
        </p:txBody>
      </p:sp>
    </p:spTree>
    <p:extLst>
      <p:ext uri="{BB962C8B-B14F-4D97-AF65-F5344CB8AC3E}">
        <p14:creationId xmlns:p14="http://schemas.microsoft.com/office/powerpoint/2010/main" val="34984879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49</a:t>
            </a:fld>
            <a:endParaRPr lang="zh-CN" altLang="en-US" dirty="0"/>
          </a:p>
        </p:txBody>
      </p:sp>
      <p:sp>
        <p:nvSpPr>
          <p:cNvPr id="5" name="矩形 4"/>
          <p:cNvSpPr/>
          <p:nvPr/>
        </p:nvSpPr>
        <p:spPr>
          <a:xfrm>
            <a:off x="187417" y="107693"/>
            <a:ext cx="5789342"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2.8 </a:t>
            </a:r>
            <a:r>
              <a:rPr lang="zh-CN" altLang="en-US" sz="2400" b="1" spc="225" dirty="0">
                <a:solidFill>
                  <a:schemeClr val="bg1"/>
                </a:solidFill>
                <a:latin typeface="微软雅黑" panose="020B0503020204020204" pitchFamily="34" charset="-122"/>
                <a:ea typeface="微软雅黑" panose="020B0503020204020204" pitchFamily="34" charset="-122"/>
              </a:rPr>
              <a:t>内存大数据分析系统</a:t>
            </a:r>
            <a:r>
              <a:rPr lang="en-US" altLang="zh-CN" sz="2400" b="1" spc="225" dirty="0">
                <a:solidFill>
                  <a:schemeClr val="bg1"/>
                </a:solidFill>
                <a:latin typeface="微软雅黑" panose="020B0503020204020204" pitchFamily="34" charset="-122"/>
                <a:ea typeface="微软雅黑" panose="020B0503020204020204" pitchFamily="34" charset="-122"/>
              </a:rPr>
              <a:t>PowerDrill</a:t>
            </a:r>
          </a:p>
        </p:txBody>
      </p:sp>
      <p:graphicFrame>
        <p:nvGraphicFramePr>
          <p:cNvPr id="3" name="表格 2"/>
          <p:cNvGraphicFramePr>
            <a:graphicFrameLocks noGrp="1"/>
          </p:cNvGraphicFramePr>
          <p:nvPr>
            <p:extLst>
              <p:ext uri="{D42A27DB-BD31-4B8C-83A1-F6EECF244321}">
                <p14:modId xmlns:p14="http://schemas.microsoft.com/office/powerpoint/2010/main" val="1167818861"/>
              </p:ext>
            </p:extLst>
          </p:nvPr>
        </p:nvGraphicFramePr>
        <p:xfrm>
          <a:off x="395289" y="1397000"/>
          <a:ext cx="8405811" cy="4408488"/>
        </p:xfrm>
        <a:graphic>
          <a:graphicData uri="http://schemas.openxmlformats.org/drawingml/2006/table">
            <a:tbl>
              <a:tblPr firstRow="1" bandRow="1">
                <a:tableStyleId>{93296810-A885-4BE3-A3E7-6D5BEEA58F35}</a:tableStyleId>
              </a:tblPr>
              <a:tblGrid>
                <a:gridCol w="2801937">
                  <a:extLst>
                    <a:ext uri="{9D8B030D-6E8A-4147-A177-3AD203B41FA5}">
                      <a16:colId xmlns:a16="http://schemas.microsoft.com/office/drawing/2014/main" val="20000"/>
                    </a:ext>
                  </a:extLst>
                </a:gridCol>
                <a:gridCol w="2801937">
                  <a:extLst>
                    <a:ext uri="{9D8B030D-6E8A-4147-A177-3AD203B41FA5}">
                      <a16:colId xmlns:a16="http://schemas.microsoft.com/office/drawing/2014/main" val="20001"/>
                    </a:ext>
                  </a:extLst>
                </a:gridCol>
                <a:gridCol w="2801937">
                  <a:extLst>
                    <a:ext uri="{9D8B030D-6E8A-4147-A177-3AD203B41FA5}">
                      <a16:colId xmlns:a16="http://schemas.microsoft.com/office/drawing/2014/main" val="20002"/>
                    </a:ext>
                  </a:extLst>
                </a:gridCol>
              </a:tblGrid>
              <a:tr h="556781">
                <a:tc>
                  <a:txBody>
                    <a:bodyPr/>
                    <a:lstStyle/>
                    <a:p>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err="1" smtClean="0"/>
                        <a:t>Dremel</a:t>
                      </a:r>
                      <a:endParaRPr lang="zh-CN" altLang="en-US" sz="2400" dirty="0"/>
                    </a:p>
                  </a:txBody>
                  <a:tcPr anchor="ctr"/>
                </a:tc>
                <a:tc>
                  <a:txBody>
                    <a:bodyPr/>
                    <a:lstStyle/>
                    <a:p>
                      <a:pPr algn="ctr"/>
                      <a:r>
                        <a:rPr lang="en-US" altLang="zh-CN" sz="2400" dirty="0" err="1" smtClean="0"/>
                        <a:t>PowerDrill</a:t>
                      </a:r>
                      <a:endParaRPr lang="zh-CN" altLang="en-US" sz="2400" dirty="0"/>
                    </a:p>
                  </a:txBody>
                  <a:tcPr anchor="ctr"/>
                </a:tc>
                <a:extLst>
                  <a:ext uri="{0D108BD9-81ED-4DB2-BD59-A6C34878D82A}">
                    <a16:rowId xmlns:a16="http://schemas.microsoft.com/office/drawing/2014/main" val="10000"/>
                  </a:ext>
                </a:extLst>
              </a:tr>
              <a:tr h="556781">
                <a:tc>
                  <a:txBody>
                    <a:bodyPr/>
                    <a:lstStyle/>
                    <a:p>
                      <a:pPr algn="ctr"/>
                      <a:r>
                        <a:rPr lang="zh-CN" altLang="en-US" sz="2400" b="1" dirty="0" smtClean="0">
                          <a:solidFill>
                            <a:schemeClr val="bg1"/>
                          </a:solidFill>
                        </a:rPr>
                        <a:t>设计目标</a:t>
                      </a:r>
                      <a:endParaRPr lang="zh-CN" altLang="en-US" sz="2400" b="1" dirty="0">
                        <a:solidFill>
                          <a:schemeClr val="bg1"/>
                        </a:solidFill>
                      </a:endParaRPr>
                    </a:p>
                  </a:txBody>
                  <a:tcPr anchor="ctr">
                    <a:solidFill>
                      <a:schemeClr val="tx1">
                        <a:lumMod val="75000"/>
                        <a:lumOff val="25000"/>
                      </a:schemeClr>
                    </a:solidFill>
                  </a:tcPr>
                </a:tc>
                <a:tc>
                  <a:txBody>
                    <a:bodyPr/>
                    <a:lstStyle/>
                    <a:p>
                      <a:pPr>
                        <a:lnSpc>
                          <a:spcPct val="150000"/>
                        </a:lnSpc>
                      </a:pPr>
                      <a:r>
                        <a:rPr lang="zh-CN" altLang="en-US" dirty="0" smtClean="0">
                          <a:solidFill>
                            <a:schemeClr val="tx1">
                              <a:lumMod val="75000"/>
                              <a:lumOff val="25000"/>
                            </a:schemeClr>
                          </a:solidFill>
                        </a:rPr>
                        <a:t>处理非常大量的数据集</a:t>
                      </a:r>
                      <a:endParaRPr lang="zh-CN" altLang="en-US" dirty="0">
                        <a:solidFill>
                          <a:schemeClr val="tx1">
                            <a:lumMod val="75000"/>
                            <a:lumOff val="25000"/>
                          </a:schemeClr>
                        </a:solidFill>
                      </a:endParaRPr>
                    </a:p>
                  </a:txBody>
                  <a:tcPr/>
                </a:tc>
                <a:tc>
                  <a:txBody>
                    <a:bodyPr/>
                    <a:lstStyle/>
                    <a:p>
                      <a:pPr>
                        <a:lnSpc>
                          <a:spcPct val="150000"/>
                        </a:lnSpc>
                      </a:pPr>
                      <a:r>
                        <a:rPr lang="zh-CN" altLang="en-US" dirty="0" smtClean="0">
                          <a:solidFill>
                            <a:schemeClr val="tx1">
                              <a:lumMod val="75000"/>
                              <a:lumOff val="25000"/>
                            </a:schemeClr>
                          </a:solidFill>
                        </a:rPr>
                        <a:t>分析少量的核心数据集</a:t>
                      </a:r>
                      <a:endParaRPr lang="zh-CN" altLang="en-US" dirty="0">
                        <a:solidFill>
                          <a:schemeClr val="tx1">
                            <a:lumMod val="75000"/>
                            <a:lumOff val="25000"/>
                          </a:schemeClr>
                        </a:solidFill>
                      </a:endParaRPr>
                    </a:p>
                  </a:txBody>
                  <a:tcPr/>
                </a:tc>
                <a:extLst>
                  <a:ext uri="{0D108BD9-81ED-4DB2-BD59-A6C34878D82A}">
                    <a16:rowId xmlns:a16="http://schemas.microsoft.com/office/drawing/2014/main" val="10001"/>
                  </a:ext>
                </a:extLst>
              </a:tr>
              <a:tr h="961020">
                <a:tc rowSpan="3">
                  <a:txBody>
                    <a:bodyPr/>
                    <a:lstStyle/>
                    <a:p>
                      <a:pPr algn="ctr"/>
                      <a:r>
                        <a:rPr lang="zh-CN" altLang="en-US" sz="2400" b="1" dirty="0" smtClean="0">
                          <a:solidFill>
                            <a:schemeClr val="bg1"/>
                          </a:solidFill>
                        </a:rPr>
                        <a:t>设计理念</a:t>
                      </a:r>
                      <a:endParaRPr lang="zh-CN" altLang="en-US" sz="2400" b="1" dirty="0">
                        <a:solidFill>
                          <a:schemeClr val="bg1"/>
                        </a:solidFill>
                      </a:endParaRPr>
                    </a:p>
                  </a:txBody>
                  <a:tcPr anchor="ctr">
                    <a:solidFill>
                      <a:schemeClr val="tx1">
                        <a:lumMod val="75000"/>
                        <a:lumOff val="25000"/>
                      </a:schemeClr>
                    </a:solidFill>
                  </a:tcPr>
                </a:tc>
                <a:tc>
                  <a:txBody>
                    <a:bodyPr/>
                    <a:lstStyle/>
                    <a:p>
                      <a:pPr>
                        <a:lnSpc>
                          <a:spcPct val="150000"/>
                        </a:lnSpc>
                      </a:pPr>
                      <a:r>
                        <a:rPr lang="zh-CN" altLang="en-US" dirty="0" smtClean="0">
                          <a:solidFill>
                            <a:schemeClr val="tx1">
                              <a:lumMod val="75000"/>
                              <a:lumOff val="25000"/>
                            </a:schemeClr>
                          </a:solidFill>
                        </a:rPr>
                        <a:t>处理的数据来自外存</a:t>
                      </a:r>
                      <a:endParaRPr lang="zh-CN" altLang="en-US" dirty="0">
                        <a:solidFill>
                          <a:schemeClr val="tx1">
                            <a:lumMod val="75000"/>
                            <a:lumOff val="25000"/>
                          </a:schemeClr>
                        </a:solidFill>
                      </a:endParaRPr>
                    </a:p>
                  </a:txBody>
                  <a:tcPr/>
                </a:tc>
                <a:tc>
                  <a:txBody>
                    <a:bodyPr/>
                    <a:lstStyle/>
                    <a:p>
                      <a:pPr>
                        <a:lnSpc>
                          <a:spcPct val="150000"/>
                        </a:lnSpc>
                      </a:pPr>
                      <a:r>
                        <a:rPr lang="zh-CN" altLang="en-US" dirty="0" smtClean="0">
                          <a:solidFill>
                            <a:schemeClr val="tx1">
                              <a:lumMod val="75000"/>
                              <a:lumOff val="25000"/>
                            </a:schemeClr>
                          </a:solidFill>
                        </a:rPr>
                        <a:t>处理的数据尽可能地存于内存</a:t>
                      </a:r>
                      <a:endParaRPr lang="zh-CN" altLang="en-US" dirty="0">
                        <a:solidFill>
                          <a:schemeClr val="tx1">
                            <a:lumMod val="75000"/>
                            <a:lumOff val="25000"/>
                          </a:schemeClr>
                        </a:solidFill>
                      </a:endParaRPr>
                    </a:p>
                  </a:txBody>
                  <a:tcPr/>
                </a:tc>
                <a:extLst>
                  <a:ext uri="{0D108BD9-81ED-4DB2-BD59-A6C34878D82A}">
                    <a16:rowId xmlns:a16="http://schemas.microsoft.com/office/drawing/2014/main" val="10002"/>
                  </a:ext>
                </a:extLst>
              </a:tr>
              <a:tr h="1372886">
                <a:tc vMerge="1">
                  <a:txBody>
                    <a:bodyPr/>
                    <a:lstStyle/>
                    <a:p>
                      <a:endParaRPr lang="zh-CN" altLang="en-US" dirty="0"/>
                    </a:p>
                  </a:txBody>
                  <a:tcPr/>
                </a:tc>
                <a:tc>
                  <a:txBody>
                    <a:bodyPr/>
                    <a:lstStyle/>
                    <a:p>
                      <a:pPr>
                        <a:lnSpc>
                          <a:spcPct val="150000"/>
                        </a:lnSpc>
                      </a:pPr>
                      <a:r>
                        <a:rPr lang="zh-CN" altLang="en-US" dirty="0" smtClean="0">
                          <a:solidFill>
                            <a:schemeClr val="tx1">
                              <a:lumMod val="75000"/>
                              <a:lumOff val="25000"/>
                            </a:schemeClr>
                          </a:solidFill>
                        </a:rPr>
                        <a:t>未进行数据分区，分析时要扫描所有需要的列</a:t>
                      </a:r>
                      <a:endParaRPr lang="zh-CN" altLang="en-US" dirty="0">
                        <a:solidFill>
                          <a:schemeClr val="tx1">
                            <a:lumMod val="75000"/>
                            <a:lumOff val="25000"/>
                          </a:schemeClr>
                        </a:solidFill>
                      </a:endParaRPr>
                    </a:p>
                  </a:txBody>
                  <a:tcPr/>
                </a:tc>
                <a:tc>
                  <a:txBody>
                    <a:bodyPr/>
                    <a:lstStyle/>
                    <a:p>
                      <a:pPr>
                        <a:lnSpc>
                          <a:spcPct val="150000"/>
                        </a:lnSpc>
                      </a:pPr>
                      <a:r>
                        <a:rPr lang="zh-CN" altLang="en-US" dirty="0" smtClean="0">
                          <a:solidFill>
                            <a:schemeClr val="tx1">
                              <a:lumMod val="75000"/>
                              <a:lumOff val="25000"/>
                            </a:schemeClr>
                          </a:solidFill>
                        </a:rPr>
                        <a:t>使用了组合范围分区，分析时可以跳过很多不需要的分区</a:t>
                      </a:r>
                      <a:endParaRPr lang="zh-CN" altLang="en-US" dirty="0">
                        <a:solidFill>
                          <a:schemeClr val="tx1">
                            <a:lumMod val="75000"/>
                            <a:lumOff val="25000"/>
                          </a:schemeClr>
                        </a:solidFill>
                      </a:endParaRPr>
                    </a:p>
                  </a:txBody>
                  <a:tcPr/>
                </a:tc>
                <a:extLst>
                  <a:ext uri="{0D108BD9-81ED-4DB2-BD59-A6C34878D82A}">
                    <a16:rowId xmlns:a16="http://schemas.microsoft.com/office/drawing/2014/main" val="10003"/>
                  </a:ext>
                </a:extLst>
              </a:tr>
              <a:tr h="961020">
                <a:tc vMerge="1">
                  <a:txBody>
                    <a:bodyPr/>
                    <a:lstStyle/>
                    <a:p>
                      <a:endParaRPr lang="zh-CN" altLang="en-US" dirty="0"/>
                    </a:p>
                  </a:txBody>
                  <a:tcPr/>
                </a:tc>
                <a:tc>
                  <a:txBody>
                    <a:bodyPr/>
                    <a:lstStyle/>
                    <a:p>
                      <a:pPr>
                        <a:lnSpc>
                          <a:spcPct val="150000"/>
                        </a:lnSpc>
                      </a:pPr>
                      <a:r>
                        <a:rPr lang="zh-CN" altLang="en-US" dirty="0" smtClean="0">
                          <a:solidFill>
                            <a:schemeClr val="tx1">
                              <a:lumMod val="75000"/>
                              <a:lumOff val="25000"/>
                            </a:schemeClr>
                          </a:solidFill>
                        </a:rPr>
                        <a:t>数据通常不需要加载，增加数据很方便</a:t>
                      </a:r>
                      <a:endParaRPr lang="zh-CN" altLang="en-US" dirty="0">
                        <a:solidFill>
                          <a:schemeClr val="tx1">
                            <a:lumMod val="75000"/>
                            <a:lumOff val="25000"/>
                          </a:schemeClr>
                        </a:solidFill>
                      </a:endParaRPr>
                    </a:p>
                  </a:txBody>
                  <a:tcPr/>
                </a:tc>
                <a:tc>
                  <a:txBody>
                    <a:bodyPr/>
                    <a:lstStyle/>
                    <a:p>
                      <a:pPr>
                        <a:lnSpc>
                          <a:spcPct val="150000"/>
                        </a:lnSpc>
                      </a:pPr>
                      <a:r>
                        <a:rPr lang="zh-CN" altLang="en-US" dirty="0" smtClean="0">
                          <a:solidFill>
                            <a:schemeClr val="tx1">
                              <a:lumMod val="75000"/>
                              <a:lumOff val="25000"/>
                            </a:schemeClr>
                          </a:solidFill>
                        </a:rPr>
                        <a:t>数据需要加载，增加数据相对不便</a:t>
                      </a:r>
                      <a:endParaRPr lang="zh-CN" altLang="en-US" dirty="0">
                        <a:solidFill>
                          <a:schemeClr val="tx1">
                            <a:lumMod val="75000"/>
                            <a:lumOff val="25000"/>
                          </a:schemeClr>
                        </a:solidFill>
                      </a:endParaRPr>
                    </a:p>
                  </a:txBody>
                  <a:tcPr/>
                </a:tc>
                <a:extLst>
                  <a:ext uri="{0D108BD9-81ED-4DB2-BD59-A6C34878D82A}">
                    <a16:rowId xmlns:a16="http://schemas.microsoft.com/office/drawing/2014/main" val="10004"/>
                  </a:ext>
                </a:extLst>
              </a:tr>
            </a:tbl>
          </a:graphicData>
        </a:graphic>
      </p:graphicFrame>
      <p:sp>
        <p:nvSpPr>
          <p:cNvPr id="6" name="文本框 5"/>
          <p:cNvSpPr txBox="1"/>
          <p:nvPr/>
        </p:nvSpPr>
        <p:spPr>
          <a:xfrm>
            <a:off x="399253" y="811034"/>
            <a:ext cx="4154407" cy="461665"/>
          </a:xfrm>
          <a:prstGeom prst="rect">
            <a:avLst/>
          </a:prstGeom>
          <a:noFill/>
        </p:spPr>
        <p:txBody>
          <a:bodyPr wrap="none" rtlCol="0">
            <a:spAutoFit/>
          </a:bodyPr>
          <a:lstStyle/>
          <a:p>
            <a:r>
              <a:rPr lang="en-US" altLang="zh-CN" sz="2400" b="1" dirty="0" smtClean="0">
                <a:solidFill>
                  <a:schemeClr val="accent6"/>
                </a:solidFill>
              </a:rPr>
              <a:t>PowerDrill</a:t>
            </a:r>
            <a:r>
              <a:rPr lang="zh-CN" altLang="en-US" sz="2400" b="1" dirty="0" smtClean="0">
                <a:solidFill>
                  <a:schemeClr val="accent6"/>
                </a:solidFill>
              </a:rPr>
              <a:t>与</a:t>
            </a:r>
            <a:r>
              <a:rPr lang="en-US" altLang="zh-CN" sz="2400" b="1" dirty="0" smtClean="0">
                <a:solidFill>
                  <a:schemeClr val="accent6"/>
                </a:solidFill>
              </a:rPr>
              <a:t>Dremel</a:t>
            </a:r>
            <a:r>
              <a:rPr lang="zh-CN" altLang="en-US" sz="2400" b="1" dirty="0" smtClean="0">
                <a:solidFill>
                  <a:schemeClr val="accent6"/>
                </a:solidFill>
              </a:rPr>
              <a:t>的对比</a:t>
            </a:r>
            <a:endParaRPr lang="en-US" altLang="zh-CN" sz="2400" b="1" dirty="0">
              <a:solidFill>
                <a:schemeClr val="accent6"/>
              </a:solidFill>
            </a:endParaRPr>
          </a:p>
        </p:txBody>
      </p:sp>
      <p:sp>
        <p:nvSpPr>
          <p:cNvPr id="7" name="椭圆 6"/>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9498996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a:t>
            </a:fld>
            <a:endParaRPr lang="zh-CN" altLang="en-US" dirty="0"/>
          </a:p>
        </p:txBody>
      </p:sp>
      <p:sp>
        <p:nvSpPr>
          <p:cNvPr id="3" name="矩形 2"/>
          <p:cNvSpPr/>
          <p:nvPr/>
        </p:nvSpPr>
        <p:spPr>
          <a:xfrm>
            <a:off x="187417" y="120393"/>
            <a:ext cx="5974713" cy="430887"/>
          </a:xfrm>
          <a:prstGeom prst="rect">
            <a:avLst/>
          </a:prstGeom>
        </p:spPr>
        <p:txBody>
          <a:bodyPr wrap="none">
            <a:spAutoFit/>
          </a:bodyPr>
          <a:lstStyle/>
          <a:p>
            <a:r>
              <a:rPr lang="en-US" altLang="zh-CN" sz="2200" b="1" dirty="0" smtClean="0">
                <a:solidFill>
                  <a:schemeClr val="bg1"/>
                </a:solidFill>
                <a:latin typeface="微软雅黑" panose="020B0503020204020204" pitchFamily="34" charset="-122"/>
                <a:ea typeface="微软雅黑" panose="020B0503020204020204" pitchFamily="34" charset="-122"/>
              </a:rPr>
              <a:t>2.6 </a:t>
            </a:r>
            <a:r>
              <a:rPr lang="zh-CN" altLang="en-US" sz="2200" b="1" dirty="0" smtClean="0">
                <a:solidFill>
                  <a:schemeClr val="bg1"/>
                </a:solidFill>
                <a:latin typeface="微软雅黑" panose="020B0503020204020204" pitchFamily="34" charset="-122"/>
                <a:ea typeface="微软雅黑" panose="020B0503020204020204" pitchFamily="34" charset="-122"/>
              </a:rPr>
              <a:t>大规模</a:t>
            </a:r>
            <a:r>
              <a:rPr lang="zh-CN" altLang="en-US" sz="2200" b="1" dirty="0">
                <a:solidFill>
                  <a:schemeClr val="bg1"/>
                </a:solidFill>
                <a:latin typeface="微软雅黑" panose="020B0503020204020204" pitchFamily="34" charset="-122"/>
                <a:ea typeface="微软雅黑" panose="020B0503020204020204" pitchFamily="34" charset="-122"/>
              </a:rPr>
              <a:t>分布式系统的</a:t>
            </a:r>
            <a:r>
              <a:rPr lang="zh-CN" altLang="en-US" sz="2200" b="1" dirty="0" smtClean="0">
                <a:solidFill>
                  <a:schemeClr val="bg1"/>
                </a:solidFill>
                <a:latin typeface="微软雅黑" panose="020B0503020204020204" pitchFamily="34" charset="-122"/>
                <a:ea typeface="微软雅黑" panose="020B0503020204020204" pitchFamily="34" charset="-122"/>
              </a:rPr>
              <a:t>监控基础</a:t>
            </a:r>
            <a:r>
              <a:rPr lang="zh-CN" altLang="en-US" sz="2200" b="1" dirty="0">
                <a:solidFill>
                  <a:schemeClr val="bg1"/>
                </a:solidFill>
                <a:latin typeface="微软雅黑" panose="020B0503020204020204" pitchFamily="34" charset="-122"/>
                <a:ea typeface="微软雅黑" panose="020B0503020204020204" pitchFamily="34" charset="-122"/>
              </a:rPr>
              <a:t>架构</a:t>
            </a:r>
            <a:r>
              <a:rPr lang="en-US" altLang="zh-CN" sz="2200" b="1" dirty="0" smtClean="0">
                <a:solidFill>
                  <a:schemeClr val="bg1"/>
                </a:solidFill>
                <a:latin typeface="微软雅黑" panose="020B0503020204020204" pitchFamily="34" charset="-122"/>
                <a:ea typeface="微软雅黑" panose="020B0503020204020204" pitchFamily="34" charset="-122"/>
              </a:rPr>
              <a:t>Dapper</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99253" y="811034"/>
            <a:ext cx="4095993" cy="461665"/>
          </a:xfrm>
          <a:prstGeom prst="rect">
            <a:avLst/>
          </a:prstGeom>
          <a:noFill/>
        </p:spPr>
        <p:txBody>
          <a:bodyPr wrap="none" rtlCol="0">
            <a:spAutoFit/>
          </a:bodyPr>
          <a:lstStyle/>
          <a:p>
            <a:r>
              <a:rPr lang="en-US" altLang="zh-CN" sz="2400" b="1" dirty="0">
                <a:solidFill>
                  <a:schemeClr val="accent6"/>
                </a:solidFill>
              </a:rPr>
              <a:t>Dapper</a:t>
            </a:r>
            <a:r>
              <a:rPr lang="zh-CN" altLang="en-US" sz="2400" b="1" dirty="0" smtClean="0">
                <a:solidFill>
                  <a:schemeClr val="accent6"/>
                </a:solidFill>
              </a:rPr>
              <a:t>监控系统的基本</a:t>
            </a:r>
            <a:r>
              <a:rPr lang="zh-CN" altLang="en-US" sz="2400" b="1" dirty="0">
                <a:solidFill>
                  <a:schemeClr val="accent6"/>
                </a:solidFill>
              </a:rPr>
              <a:t>概念</a:t>
            </a:r>
          </a:p>
        </p:txBody>
      </p:sp>
      <p:sp>
        <p:nvSpPr>
          <p:cNvPr id="5" name="椭圆 4"/>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4920970" y="5534978"/>
            <a:ext cx="3647152" cy="369332"/>
          </a:xfrm>
          <a:prstGeom prst="rect">
            <a:avLst/>
          </a:prstGeom>
        </p:spPr>
        <p:txBody>
          <a:bodyPr wrap="none">
            <a:spAutoFit/>
          </a:bodyPr>
          <a:lstStyle/>
          <a:p>
            <a:r>
              <a:rPr lang="zh-CN" altLang="en-US" dirty="0"/>
              <a:t>典型分布式系统的请求及应答过程</a:t>
            </a:r>
          </a:p>
        </p:txBody>
      </p:sp>
      <p:grpSp>
        <p:nvGrpSpPr>
          <p:cNvPr id="35" name="组合 34"/>
          <p:cNvGrpSpPr/>
          <p:nvPr/>
        </p:nvGrpSpPr>
        <p:grpSpPr>
          <a:xfrm>
            <a:off x="5003120" y="1188966"/>
            <a:ext cx="3596930" cy="4274790"/>
            <a:chOff x="-4832746" y="1579066"/>
            <a:chExt cx="5025179" cy="5972201"/>
          </a:xfrm>
        </p:grpSpPr>
        <p:sp>
          <p:nvSpPr>
            <p:cNvPr id="6" name="矩形 5"/>
            <p:cNvSpPr/>
            <p:nvPr/>
          </p:nvSpPr>
          <p:spPr>
            <a:xfrm>
              <a:off x="-3810000" y="1579066"/>
              <a:ext cx="1549400" cy="48260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a:t>
              </a:r>
            </a:p>
          </p:txBody>
        </p:sp>
        <p:sp>
          <p:nvSpPr>
            <p:cNvPr id="10" name="圆角矩形 9"/>
            <p:cNvSpPr/>
            <p:nvPr/>
          </p:nvSpPr>
          <p:spPr>
            <a:xfrm>
              <a:off x="-3162300" y="3322925"/>
              <a:ext cx="901700" cy="482600"/>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a:t>
              </a:r>
              <a:endParaRPr lang="zh-CN" altLang="en-US" dirty="0"/>
            </a:p>
          </p:txBody>
        </p:sp>
        <p:sp>
          <p:nvSpPr>
            <p:cNvPr id="12" name="圆角矩形 11"/>
            <p:cNvSpPr/>
            <p:nvPr/>
          </p:nvSpPr>
          <p:spPr>
            <a:xfrm>
              <a:off x="-4832746" y="4882118"/>
              <a:ext cx="901700" cy="482600"/>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B</a:t>
              </a:r>
              <a:endParaRPr lang="zh-CN" altLang="en-US" dirty="0"/>
            </a:p>
          </p:txBody>
        </p:sp>
        <p:sp>
          <p:nvSpPr>
            <p:cNvPr id="13" name="圆角矩形 12"/>
            <p:cNvSpPr/>
            <p:nvPr/>
          </p:nvSpPr>
          <p:spPr>
            <a:xfrm>
              <a:off x="-1793441" y="5138896"/>
              <a:ext cx="901700" cy="482600"/>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t>
              </a:r>
              <a:endParaRPr lang="zh-CN" altLang="en-US" dirty="0"/>
            </a:p>
          </p:txBody>
        </p:sp>
        <p:sp>
          <p:nvSpPr>
            <p:cNvPr id="14" name="圆角矩形 13"/>
            <p:cNvSpPr/>
            <p:nvPr/>
          </p:nvSpPr>
          <p:spPr>
            <a:xfrm>
              <a:off x="-2906711" y="6978650"/>
              <a:ext cx="901700" cy="482600"/>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a:t>
              </a:r>
              <a:endParaRPr lang="zh-CN" altLang="en-US" dirty="0"/>
            </a:p>
          </p:txBody>
        </p:sp>
        <p:sp>
          <p:nvSpPr>
            <p:cNvPr id="15" name="圆角矩形 14"/>
            <p:cNvSpPr/>
            <p:nvPr/>
          </p:nvSpPr>
          <p:spPr>
            <a:xfrm>
              <a:off x="-1103311" y="6978650"/>
              <a:ext cx="901700" cy="482600"/>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a:t>
              </a:r>
              <a:endParaRPr lang="zh-CN" altLang="en-US" dirty="0"/>
            </a:p>
          </p:txBody>
        </p:sp>
        <p:sp>
          <p:nvSpPr>
            <p:cNvPr id="9" name="任意多边形 8"/>
            <p:cNvSpPr/>
            <p:nvPr/>
          </p:nvSpPr>
          <p:spPr>
            <a:xfrm>
              <a:off x="-3322871" y="2061666"/>
              <a:ext cx="193278" cy="1291134"/>
            </a:xfrm>
            <a:custGeom>
              <a:avLst/>
              <a:gdLst>
                <a:gd name="connsiteX0" fmla="*/ 355618 w 368318"/>
                <a:gd name="connsiteY0" fmla="*/ 0 h 1168400"/>
                <a:gd name="connsiteX1" fmla="*/ 18 w 368318"/>
                <a:gd name="connsiteY1" fmla="*/ 723900 h 1168400"/>
                <a:gd name="connsiteX2" fmla="*/ 368318 w 368318"/>
                <a:gd name="connsiteY2" fmla="*/ 1168400 h 1168400"/>
              </a:gdLst>
              <a:ahLst/>
              <a:cxnLst>
                <a:cxn ang="0">
                  <a:pos x="connsiteX0" y="connsiteY0"/>
                </a:cxn>
                <a:cxn ang="0">
                  <a:pos x="connsiteX1" y="connsiteY1"/>
                </a:cxn>
                <a:cxn ang="0">
                  <a:pos x="connsiteX2" y="connsiteY2"/>
                </a:cxn>
              </a:cxnLst>
              <a:rect l="l" t="t" r="r" b="b"/>
              <a:pathLst>
                <a:path w="368318" h="1168400">
                  <a:moveTo>
                    <a:pt x="355618" y="0"/>
                  </a:moveTo>
                  <a:cubicBezTo>
                    <a:pt x="176759" y="264583"/>
                    <a:pt x="-2099" y="529167"/>
                    <a:pt x="18" y="723900"/>
                  </a:cubicBezTo>
                  <a:cubicBezTo>
                    <a:pt x="2135" y="918633"/>
                    <a:pt x="368318" y="1168400"/>
                    <a:pt x="368318" y="1168400"/>
                  </a:cubicBezTo>
                </a:path>
              </a:pathLst>
            </a:custGeom>
            <a:noFill/>
            <a:ln w="190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0637271">
              <a:off x="-2585995" y="2046728"/>
              <a:ext cx="193278" cy="1291134"/>
            </a:xfrm>
            <a:custGeom>
              <a:avLst/>
              <a:gdLst>
                <a:gd name="connsiteX0" fmla="*/ 355618 w 368318"/>
                <a:gd name="connsiteY0" fmla="*/ 0 h 1168400"/>
                <a:gd name="connsiteX1" fmla="*/ 18 w 368318"/>
                <a:gd name="connsiteY1" fmla="*/ 723900 h 1168400"/>
                <a:gd name="connsiteX2" fmla="*/ 368318 w 368318"/>
                <a:gd name="connsiteY2" fmla="*/ 1168400 h 1168400"/>
              </a:gdLst>
              <a:ahLst/>
              <a:cxnLst>
                <a:cxn ang="0">
                  <a:pos x="connsiteX0" y="connsiteY0"/>
                </a:cxn>
                <a:cxn ang="0">
                  <a:pos x="connsiteX1" y="connsiteY1"/>
                </a:cxn>
                <a:cxn ang="0">
                  <a:pos x="connsiteX2" y="connsiteY2"/>
                </a:cxn>
              </a:cxnLst>
              <a:rect l="l" t="t" r="r" b="b"/>
              <a:pathLst>
                <a:path w="368318" h="1168400">
                  <a:moveTo>
                    <a:pt x="355618" y="0"/>
                  </a:moveTo>
                  <a:cubicBezTo>
                    <a:pt x="176759" y="264583"/>
                    <a:pt x="-2099" y="529167"/>
                    <a:pt x="18" y="723900"/>
                  </a:cubicBezTo>
                  <a:cubicBezTo>
                    <a:pt x="2135" y="918633"/>
                    <a:pt x="368318" y="1168400"/>
                    <a:pt x="368318" y="1168400"/>
                  </a:cubicBezTo>
                </a:path>
              </a:pathLst>
            </a:custGeom>
            <a:noFill/>
            <a:ln w="190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406332" y="2472240"/>
              <a:ext cx="795410" cy="369333"/>
            </a:xfrm>
            <a:prstGeom prst="rect">
              <a:avLst/>
            </a:prstGeom>
            <a:noFill/>
          </p:spPr>
          <p:txBody>
            <a:bodyPr wrap="none" rtlCol="0">
              <a:spAutoFit/>
            </a:bodyPr>
            <a:lstStyle/>
            <a:p>
              <a:r>
                <a:rPr lang="zh-CN" altLang="en-US" dirty="0" smtClean="0">
                  <a:solidFill>
                    <a:schemeClr val="tx1">
                      <a:lumMod val="75000"/>
                      <a:lumOff val="25000"/>
                    </a:schemeClr>
                  </a:solidFill>
                </a:rPr>
                <a:t>请求</a:t>
              </a:r>
              <a:r>
                <a:rPr lang="en-US" altLang="zh-CN" dirty="0" smtClean="0">
                  <a:solidFill>
                    <a:schemeClr val="tx1">
                      <a:lumMod val="75000"/>
                      <a:lumOff val="25000"/>
                    </a:schemeClr>
                  </a:solidFill>
                </a:rPr>
                <a:t>X</a:t>
              </a:r>
              <a:endParaRPr lang="zh-CN" altLang="en-US" dirty="0">
                <a:solidFill>
                  <a:schemeClr val="tx1">
                    <a:lumMod val="75000"/>
                    <a:lumOff val="25000"/>
                  </a:schemeClr>
                </a:solidFill>
              </a:endParaRPr>
            </a:p>
          </p:txBody>
        </p:sp>
        <p:sp>
          <p:nvSpPr>
            <p:cNvPr id="19" name="文本框 18"/>
            <p:cNvSpPr txBox="1"/>
            <p:nvPr/>
          </p:nvSpPr>
          <p:spPr>
            <a:xfrm>
              <a:off x="-2367357" y="2337901"/>
              <a:ext cx="795411" cy="369332"/>
            </a:xfrm>
            <a:prstGeom prst="rect">
              <a:avLst/>
            </a:prstGeom>
            <a:noFill/>
          </p:spPr>
          <p:txBody>
            <a:bodyPr wrap="none" rtlCol="0">
              <a:spAutoFit/>
            </a:bodyPr>
            <a:lstStyle/>
            <a:p>
              <a:r>
                <a:rPr lang="zh-CN" altLang="en-US" dirty="0" smtClean="0">
                  <a:solidFill>
                    <a:schemeClr val="tx1">
                      <a:lumMod val="75000"/>
                      <a:lumOff val="25000"/>
                    </a:schemeClr>
                  </a:solidFill>
                </a:rPr>
                <a:t>应答</a:t>
              </a:r>
              <a:r>
                <a:rPr lang="en-US" altLang="zh-CN" dirty="0" smtClean="0">
                  <a:solidFill>
                    <a:schemeClr val="tx1">
                      <a:lumMod val="75000"/>
                      <a:lumOff val="25000"/>
                    </a:schemeClr>
                  </a:solidFill>
                </a:rPr>
                <a:t>X</a:t>
              </a:r>
              <a:endParaRPr lang="zh-CN" altLang="en-US" dirty="0">
                <a:solidFill>
                  <a:schemeClr val="tx1">
                    <a:lumMod val="75000"/>
                    <a:lumOff val="25000"/>
                  </a:schemeClr>
                </a:solidFill>
              </a:endParaRPr>
            </a:p>
          </p:txBody>
        </p:sp>
        <p:sp>
          <p:nvSpPr>
            <p:cNvPr id="20" name="任意多边形 19"/>
            <p:cNvSpPr/>
            <p:nvPr/>
          </p:nvSpPr>
          <p:spPr>
            <a:xfrm rot="2736033">
              <a:off x="-4092608" y="3236865"/>
              <a:ext cx="327025" cy="1796444"/>
            </a:xfrm>
            <a:custGeom>
              <a:avLst/>
              <a:gdLst>
                <a:gd name="connsiteX0" fmla="*/ 355618 w 368318"/>
                <a:gd name="connsiteY0" fmla="*/ 0 h 1168400"/>
                <a:gd name="connsiteX1" fmla="*/ 18 w 368318"/>
                <a:gd name="connsiteY1" fmla="*/ 723900 h 1168400"/>
                <a:gd name="connsiteX2" fmla="*/ 368318 w 368318"/>
                <a:gd name="connsiteY2" fmla="*/ 1168400 h 1168400"/>
              </a:gdLst>
              <a:ahLst/>
              <a:cxnLst>
                <a:cxn ang="0">
                  <a:pos x="connsiteX0" y="connsiteY0"/>
                </a:cxn>
                <a:cxn ang="0">
                  <a:pos x="connsiteX1" y="connsiteY1"/>
                </a:cxn>
                <a:cxn ang="0">
                  <a:pos x="connsiteX2" y="connsiteY2"/>
                </a:cxn>
              </a:cxnLst>
              <a:rect l="l" t="t" r="r" b="b"/>
              <a:pathLst>
                <a:path w="368318" h="1168400">
                  <a:moveTo>
                    <a:pt x="355618" y="0"/>
                  </a:moveTo>
                  <a:cubicBezTo>
                    <a:pt x="176759" y="264583"/>
                    <a:pt x="-2099" y="529167"/>
                    <a:pt x="18" y="723900"/>
                  </a:cubicBezTo>
                  <a:cubicBezTo>
                    <a:pt x="2135" y="918633"/>
                    <a:pt x="368318" y="1168400"/>
                    <a:pt x="368318" y="1168400"/>
                  </a:cubicBezTo>
                </a:path>
              </a:pathLst>
            </a:custGeom>
            <a:noFill/>
            <a:ln w="190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13615368">
              <a:off x="-3331126" y="3658996"/>
              <a:ext cx="327025" cy="1796444"/>
            </a:xfrm>
            <a:custGeom>
              <a:avLst/>
              <a:gdLst>
                <a:gd name="connsiteX0" fmla="*/ 355618 w 368318"/>
                <a:gd name="connsiteY0" fmla="*/ 0 h 1168400"/>
                <a:gd name="connsiteX1" fmla="*/ 18 w 368318"/>
                <a:gd name="connsiteY1" fmla="*/ 723900 h 1168400"/>
                <a:gd name="connsiteX2" fmla="*/ 368318 w 368318"/>
                <a:gd name="connsiteY2" fmla="*/ 1168400 h 1168400"/>
              </a:gdLst>
              <a:ahLst/>
              <a:cxnLst>
                <a:cxn ang="0">
                  <a:pos x="connsiteX0" y="connsiteY0"/>
                </a:cxn>
                <a:cxn ang="0">
                  <a:pos x="connsiteX1" y="connsiteY1"/>
                </a:cxn>
                <a:cxn ang="0">
                  <a:pos x="connsiteX2" y="connsiteY2"/>
                </a:cxn>
              </a:cxnLst>
              <a:rect l="l" t="t" r="r" b="b"/>
              <a:pathLst>
                <a:path w="368318" h="1168400">
                  <a:moveTo>
                    <a:pt x="355618" y="0"/>
                  </a:moveTo>
                  <a:cubicBezTo>
                    <a:pt x="176759" y="264583"/>
                    <a:pt x="-2099" y="529167"/>
                    <a:pt x="18" y="723900"/>
                  </a:cubicBezTo>
                  <a:cubicBezTo>
                    <a:pt x="2135" y="918633"/>
                    <a:pt x="368318" y="1168400"/>
                    <a:pt x="368318" y="1168400"/>
                  </a:cubicBezTo>
                </a:path>
              </a:pathLst>
            </a:custGeom>
            <a:noFill/>
            <a:ln w="190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203086" y="3981706"/>
              <a:ext cx="833883" cy="369333"/>
            </a:xfrm>
            <a:prstGeom prst="rect">
              <a:avLst/>
            </a:prstGeom>
            <a:noFill/>
          </p:spPr>
          <p:txBody>
            <a:bodyPr wrap="none" rtlCol="0">
              <a:spAutoFit/>
            </a:bodyPr>
            <a:lstStyle/>
            <a:p>
              <a:r>
                <a:rPr lang="en-US" altLang="zh-CN" dirty="0" smtClean="0">
                  <a:solidFill>
                    <a:schemeClr val="tx1">
                      <a:lumMod val="75000"/>
                      <a:lumOff val="25000"/>
                    </a:schemeClr>
                  </a:solidFill>
                </a:rPr>
                <a:t>RPC 1</a:t>
              </a:r>
              <a:endParaRPr lang="zh-CN" altLang="en-US" dirty="0">
                <a:solidFill>
                  <a:schemeClr val="tx1">
                    <a:lumMod val="75000"/>
                    <a:lumOff val="25000"/>
                  </a:schemeClr>
                </a:solidFill>
              </a:endParaRPr>
            </a:p>
          </p:txBody>
        </p:sp>
        <p:sp>
          <p:nvSpPr>
            <p:cNvPr id="23" name="文本框 22"/>
            <p:cNvSpPr txBox="1"/>
            <p:nvPr/>
          </p:nvSpPr>
          <p:spPr>
            <a:xfrm>
              <a:off x="-3851206" y="4900200"/>
              <a:ext cx="1414411" cy="515984"/>
            </a:xfrm>
            <a:prstGeom prst="rect">
              <a:avLst/>
            </a:prstGeom>
            <a:noFill/>
          </p:spPr>
          <p:txBody>
            <a:bodyPr wrap="square" rtlCol="0">
              <a:spAutoFit/>
            </a:bodyPr>
            <a:lstStyle/>
            <a:p>
              <a:r>
                <a:rPr lang="zh-CN" altLang="en-US" b="1" dirty="0">
                  <a:solidFill>
                    <a:schemeClr val="tx1">
                      <a:lumMod val="75000"/>
                      <a:lumOff val="25000"/>
                    </a:schemeClr>
                  </a:solidFill>
                </a:rPr>
                <a:t>中间层</a:t>
              </a:r>
            </a:p>
          </p:txBody>
        </p:sp>
        <p:sp>
          <p:nvSpPr>
            <p:cNvPr id="24" name="任意多边形 23"/>
            <p:cNvSpPr/>
            <p:nvPr/>
          </p:nvSpPr>
          <p:spPr>
            <a:xfrm rot="20254725">
              <a:off x="-2455448" y="3829629"/>
              <a:ext cx="318540" cy="1694180"/>
            </a:xfrm>
            <a:custGeom>
              <a:avLst/>
              <a:gdLst>
                <a:gd name="connsiteX0" fmla="*/ 355618 w 368318"/>
                <a:gd name="connsiteY0" fmla="*/ 0 h 1168400"/>
                <a:gd name="connsiteX1" fmla="*/ 18 w 368318"/>
                <a:gd name="connsiteY1" fmla="*/ 723900 h 1168400"/>
                <a:gd name="connsiteX2" fmla="*/ 368318 w 368318"/>
                <a:gd name="connsiteY2" fmla="*/ 1168400 h 1168400"/>
              </a:gdLst>
              <a:ahLst/>
              <a:cxnLst>
                <a:cxn ang="0">
                  <a:pos x="connsiteX0" y="connsiteY0"/>
                </a:cxn>
                <a:cxn ang="0">
                  <a:pos x="connsiteX1" y="connsiteY1"/>
                </a:cxn>
                <a:cxn ang="0">
                  <a:pos x="connsiteX2" y="connsiteY2"/>
                </a:cxn>
              </a:cxnLst>
              <a:rect l="l" t="t" r="r" b="b"/>
              <a:pathLst>
                <a:path w="368318" h="1168400">
                  <a:moveTo>
                    <a:pt x="355618" y="0"/>
                  </a:moveTo>
                  <a:cubicBezTo>
                    <a:pt x="176759" y="264583"/>
                    <a:pt x="-2099" y="529167"/>
                    <a:pt x="18" y="723900"/>
                  </a:cubicBezTo>
                  <a:cubicBezTo>
                    <a:pt x="2135" y="918633"/>
                    <a:pt x="368318" y="1168400"/>
                    <a:pt x="368318" y="1168400"/>
                  </a:cubicBezTo>
                </a:path>
              </a:pathLst>
            </a:custGeom>
            <a:noFill/>
            <a:ln w="190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9086957">
              <a:off x="-1852881" y="3489363"/>
              <a:ext cx="475317" cy="1620800"/>
            </a:xfrm>
            <a:custGeom>
              <a:avLst/>
              <a:gdLst>
                <a:gd name="connsiteX0" fmla="*/ 355618 w 368318"/>
                <a:gd name="connsiteY0" fmla="*/ 0 h 1168400"/>
                <a:gd name="connsiteX1" fmla="*/ 18 w 368318"/>
                <a:gd name="connsiteY1" fmla="*/ 723900 h 1168400"/>
                <a:gd name="connsiteX2" fmla="*/ 368318 w 368318"/>
                <a:gd name="connsiteY2" fmla="*/ 1168400 h 1168400"/>
              </a:gdLst>
              <a:ahLst/>
              <a:cxnLst>
                <a:cxn ang="0">
                  <a:pos x="connsiteX0" y="connsiteY0"/>
                </a:cxn>
                <a:cxn ang="0">
                  <a:pos x="connsiteX1" y="connsiteY1"/>
                </a:cxn>
                <a:cxn ang="0">
                  <a:pos x="connsiteX2" y="connsiteY2"/>
                </a:cxn>
              </a:cxnLst>
              <a:rect l="l" t="t" r="r" b="b"/>
              <a:pathLst>
                <a:path w="368318" h="1168400">
                  <a:moveTo>
                    <a:pt x="355618" y="0"/>
                  </a:moveTo>
                  <a:cubicBezTo>
                    <a:pt x="176759" y="264583"/>
                    <a:pt x="-2099" y="529167"/>
                    <a:pt x="18" y="723900"/>
                  </a:cubicBezTo>
                  <a:cubicBezTo>
                    <a:pt x="2135" y="918633"/>
                    <a:pt x="368318" y="1168400"/>
                    <a:pt x="368318" y="1168400"/>
                  </a:cubicBezTo>
                </a:path>
              </a:pathLst>
            </a:custGeom>
            <a:noFill/>
            <a:ln w="190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500607" y="4372551"/>
              <a:ext cx="833883" cy="369333"/>
            </a:xfrm>
            <a:prstGeom prst="rect">
              <a:avLst/>
            </a:prstGeom>
            <a:noFill/>
          </p:spPr>
          <p:txBody>
            <a:bodyPr wrap="none" rtlCol="0">
              <a:spAutoFit/>
            </a:bodyPr>
            <a:lstStyle/>
            <a:p>
              <a:r>
                <a:rPr lang="en-US" altLang="zh-CN" dirty="0" smtClean="0">
                  <a:solidFill>
                    <a:schemeClr val="tx1">
                      <a:lumMod val="75000"/>
                      <a:lumOff val="25000"/>
                    </a:schemeClr>
                  </a:solidFill>
                </a:rPr>
                <a:t>RPC 2</a:t>
              </a:r>
              <a:endParaRPr lang="zh-CN" altLang="en-US" dirty="0">
                <a:solidFill>
                  <a:schemeClr val="tx1">
                    <a:lumMod val="75000"/>
                    <a:lumOff val="25000"/>
                  </a:schemeClr>
                </a:solidFill>
              </a:endParaRPr>
            </a:p>
          </p:txBody>
        </p:sp>
        <p:sp>
          <p:nvSpPr>
            <p:cNvPr id="27" name="文本框 26"/>
            <p:cNvSpPr txBox="1"/>
            <p:nvPr/>
          </p:nvSpPr>
          <p:spPr>
            <a:xfrm>
              <a:off x="-2292817" y="3257648"/>
              <a:ext cx="902973" cy="515984"/>
            </a:xfrm>
            <a:prstGeom prst="rect">
              <a:avLst/>
            </a:prstGeom>
            <a:noFill/>
          </p:spPr>
          <p:txBody>
            <a:bodyPr wrap="none" rtlCol="0">
              <a:spAutoFit/>
            </a:bodyPr>
            <a:lstStyle/>
            <a:p>
              <a:r>
                <a:rPr lang="zh-CN" altLang="en-US" b="1" dirty="0" smtClean="0">
                  <a:solidFill>
                    <a:schemeClr val="tx1">
                      <a:lumMod val="75000"/>
                      <a:lumOff val="25000"/>
                    </a:schemeClr>
                  </a:solidFill>
                </a:rPr>
                <a:t>前端</a:t>
              </a:r>
              <a:endParaRPr lang="zh-CN" altLang="en-US" b="1" dirty="0">
                <a:solidFill>
                  <a:schemeClr val="tx1">
                    <a:lumMod val="75000"/>
                    <a:lumOff val="25000"/>
                  </a:schemeClr>
                </a:solidFill>
              </a:endParaRPr>
            </a:p>
          </p:txBody>
        </p:sp>
        <p:sp>
          <p:nvSpPr>
            <p:cNvPr id="28" name="文本框 27"/>
            <p:cNvSpPr txBox="1"/>
            <p:nvPr/>
          </p:nvSpPr>
          <p:spPr>
            <a:xfrm>
              <a:off x="-1877327" y="7035283"/>
              <a:ext cx="902973" cy="515984"/>
            </a:xfrm>
            <a:prstGeom prst="rect">
              <a:avLst/>
            </a:prstGeom>
            <a:noFill/>
          </p:spPr>
          <p:txBody>
            <a:bodyPr wrap="none" rtlCol="0">
              <a:spAutoFit/>
            </a:bodyPr>
            <a:lstStyle/>
            <a:p>
              <a:r>
                <a:rPr lang="zh-CN" altLang="en-US" b="1" dirty="0" smtClean="0">
                  <a:solidFill>
                    <a:schemeClr val="tx1">
                      <a:lumMod val="75000"/>
                      <a:lumOff val="25000"/>
                    </a:schemeClr>
                  </a:solidFill>
                </a:rPr>
                <a:t>后台</a:t>
              </a:r>
              <a:endParaRPr lang="zh-CN" altLang="en-US" b="1" dirty="0">
                <a:solidFill>
                  <a:schemeClr val="tx1">
                    <a:lumMod val="75000"/>
                    <a:lumOff val="25000"/>
                  </a:schemeClr>
                </a:solidFill>
              </a:endParaRPr>
            </a:p>
          </p:txBody>
        </p:sp>
        <p:sp>
          <p:nvSpPr>
            <p:cNvPr id="29" name="任意多边形 28"/>
            <p:cNvSpPr/>
            <p:nvPr/>
          </p:nvSpPr>
          <p:spPr>
            <a:xfrm rot="10042990">
              <a:off x="-721713" y="5404041"/>
              <a:ext cx="914146" cy="1493632"/>
            </a:xfrm>
            <a:custGeom>
              <a:avLst/>
              <a:gdLst>
                <a:gd name="connsiteX0" fmla="*/ 355618 w 368318"/>
                <a:gd name="connsiteY0" fmla="*/ 0 h 1168400"/>
                <a:gd name="connsiteX1" fmla="*/ 18 w 368318"/>
                <a:gd name="connsiteY1" fmla="*/ 723900 h 1168400"/>
                <a:gd name="connsiteX2" fmla="*/ 368318 w 368318"/>
                <a:gd name="connsiteY2" fmla="*/ 1168400 h 1168400"/>
              </a:gdLst>
              <a:ahLst/>
              <a:cxnLst>
                <a:cxn ang="0">
                  <a:pos x="connsiteX0" y="connsiteY0"/>
                </a:cxn>
                <a:cxn ang="0">
                  <a:pos x="connsiteX1" y="connsiteY1"/>
                </a:cxn>
                <a:cxn ang="0">
                  <a:pos x="connsiteX2" y="connsiteY2"/>
                </a:cxn>
              </a:cxnLst>
              <a:rect l="l" t="t" r="r" b="b"/>
              <a:pathLst>
                <a:path w="368318" h="1168400">
                  <a:moveTo>
                    <a:pt x="355618" y="0"/>
                  </a:moveTo>
                  <a:cubicBezTo>
                    <a:pt x="176759" y="264583"/>
                    <a:pt x="-2099" y="529167"/>
                    <a:pt x="18" y="723900"/>
                  </a:cubicBezTo>
                  <a:cubicBezTo>
                    <a:pt x="2135" y="918633"/>
                    <a:pt x="368318" y="1168400"/>
                    <a:pt x="368318" y="1168400"/>
                  </a:cubicBezTo>
                </a:path>
              </a:pathLst>
            </a:custGeom>
            <a:noFill/>
            <a:ln w="190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1383250" y="5643366"/>
              <a:ext cx="255448" cy="1493631"/>
            </a:xfrm>
            <a:custGeom>
              <a:avLst/>
              <a:gdLst>
                <a:gd name="connsiteX0" fmla="*/ 355618 w 368318"/>
                <a:gd name="connsiteY0" fmla="*/ 0 h 1168400"/>
                <a:gd name="connsiteX1" fmla="*/ 18 w 368318"/>
                <a:gd name="connsiteY1" fmla="*/ 723900 h 1168400"/>
                <a:gd name="connsiteX2" fmla="*/ 368318 w 368318"/>
                <a:gd name="connsiteY2" fmla="*/ 1168400 h 1168400"/>
              </a:gdLst>
              <a:ahLst/>
              <a:cxnLst>
                <a:cxn ang="0">
                  <a:pos x="connsiteX0" y="connsiteY0"/>
                </a:cxn>
                <a:cxn ang="0">
                  <a:pos x="connsiteX1" y="connsiteY1"/>
                </a:cxn>
                <a:cxn ang="0">
                  <a:pos x="connsiteX2" y="connsiteY2"/>
                </a:cxn>
              </a:cxnLst>
              <a:rect l="l" t="t" r="r" b="b"/>
              <a:pathLst>
                <a:path w="368318" h="1168400">
                  <a:moveTo>
                    <a:pt x="355618" y="0"/>
                  </a:moveTo>
                  <a:cubicBezTo>
                    <a:pt x="176759" y="264583"/>
                    <a:pt x="-2099" y="529167"/>
                    <a:pt x="18" y="723900"/>
                  </a:cubicBezTo>
                  <a:cubicBezTo>
                    <a:pt x="2135" y="918633"/>
                    <a:pt x="368318" y="1168400"/>
                    <a:pt x="368318" y="1168400"/>
                  </a:cubicBezTo>
                </a:path>
              </a:pathLst>
            </a:custGeom>
            <a:noFill/>
            <a:ln w="190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441152" y="6106971"/>
              <a:ext cx="833883" cy="369333"/>
            </a:xfrm>
            <a:prstGeom prst="rect">
              <a:avLst/>
            </a:prstGeom>
            <a:noFill/>
          </p:spPr>
          <p:txBody>
            <a:bodyPr wrap="none" rtlCol="0">
              <a:spAutoFit/>
            </a:bodyPr>
            <a:lstStyle/>
            <a:p>
              <a:r>
                <a:rPr lang="en-US" altLang="zh-CN" dirty="0" smtClean="0">
                  <a:solidFill>
                    <a:schemeClr val="tx1">
                      <a:lumMod val="75000"/>
                      <a:lumOff val="25000"/>
                    </a:schemeClr>
                  </a:solidFill>
                </a:rPr>
                <a:t>RPC 4</a:t>
              </a:r>
              <a:endParaRPr lang="zh-CN" altLang="en-US" dirty="0">
                <a:solidFill>
                  <a:schemeClr val="tx1">
                    <a:lumMod val="75000"/>
                    <a:lumOff val="25000"/>
                  </a:schemeClr>
                </a:solidFill>
              </a:endParaRPr>
            </a:p>
          </p:txBody>
        </p:sp>
        <p:sp>
          <p:nvSpPr>
            <p:cNvPr id="32" name="任意多边形 31"/>
            <p:cNvSpPr/>
            <p:nvPr/>
          </p:nvSpPr>
          <p:spPr>
            <a:xfrm rot="1774160">
              <a:off x="-2523741" y="5233854"/>
              <a:ext cx="310701" cy="1746234"/>
            </a:xfrm>
            <a:custGeom>
              <a:avLst/>
              <a:gdLst>
                <a:gd name="connsiteX0" fmla="*/ 355618 w 368318"/>
                <a:gd name="connsiteY0" fmla="*/ 0 h 1168400"/>
                <a:gd name="connsiteX1" fmla="*/ 18 w 368318"/>
                <a:gd name="connsiteY1" fmla="*/ 723900 h 1168400"/>
                <a:gd name="connsiteX2" fmla="*/ 368318 w 368318"/>
                <a:gd name="connsiteY2" fmla="*/ 1168400 h 1168400"/>
              </a:gdLst>
              <a:ahLst/>
              <a:cxnLst>
                <a:cxn ang="0">
                  <a:pos x="connsiteX0" y="connsiteY0"/>
                </a:cxn>
                <a:cxn ang="0">
                  <a:pos x="connsiteX1" y="connsiteY1"/>
                </a:cxn>
                <a:cxn ang="0">
                  <a:pos x="connsiteX2" y="connsiteY2"/>
                </a:cxn>
              </a:cxnLst>
              <a:rect l="l" t="t" r="r" b="b"/>
              <a:pathLst>
                <a:path w="368318" h="1168400">
                  <a:moveTo>
                    <a:pt x="355618" y="0"/>
                  </a:moveTo>
                  <a:cubicBezTo>
                    <a:pt x="176759" y="264583"/>
                    <a:pt x="-2099" y="529167"/>
                    <a:pt x="18" y="723900"/>
                  </a:cubicBezTo>
                  <a:cubicBezTo>
                    <a:pt x="2135" y="918633"/>
                    <a:pt x="368318" y="1168400"/>
                    <a:pt x="368318" y="1168400"/>
                  </a:cubicBezTo>
                </a:path>
              </a:pathLst>
            </a:custGeom>
            <a:noFill/>
            <a:ln w="190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12270959">
              <a:off x="-1930829" y="5623793"/>
              <a:ext cx="336676" cy="1498666"/>
            </a:xfrm>
            <a:custGeom>
              <a:avLst/>
              <a:gdLst>
                <a:gd name="connsiteX0" fmla="*/ 355618 w 368318"/>
                <a:gd name="connsiteY0" fmla="*/ 0 h 1168400"/>
                <a:gd name="connsiteX1" fmla="*/ 18 w 368318"/>
                <a:gd name="connsiteY1" fmla="*/ 723900 h 1168400"/>
                <a:gd name="connsiteX2" fmla="*/ 368318 w 368318"/>
                <a:gd name="connsiteY2" fmla="*/ 1168400 h 1168400"/>
              </a:gdLst>
              <a:ahLst/>
              <a:cxnLst>
                <a:cxn ang="0">
                  <a:pos x="connsiteX0" y="connsiteY0"/>
                </a:cxn>
                <a:cxn ang="0">
                  <a:pos x="connsiteX1" y="connsiteY1"/>
                </a:cxn>
                <a:cxn ang="0">
                  <a:pos x="connsiteX2" y="connsiteY2"/>
                </a:cxn>
              </a:cxnLst>
              <a:rect l="l" t="t" r="r" b="b"/>
              <a:pathLst>
                <a:path w="368318" h="1168400">
                  <a:moveTo>
                    <a:pt x="355618" y="0"/>
                  </a:moveTo>
                  <a:cubicBezTo>
                    <a:pt x="176759" y="264583"/>
                    <a:pt x="-2099" y="529167"/>
                    <a:pt x="18" y="723900"/>
                  </a:cubicBezTo>
                  <a:cubicBezTo>
                    <a:pt x="2135" y="918633"/>
                    <a:pt x="368318" y="1168400"/>
                    <a:pt x="368318" y="1168400"/>
                  </a:cubicBezTo>
                </a:path>
              </a:pathLst>
            </a:custGeom>
            <a:noFill/>
            <a:ln w="1905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3751775" y="6074994"/>
              <a:ext cx="833883" cy="369333"/>
            </a:xfrm>
            <a:prstGeom prst="rect">
              <a:avLst/>
            </a:prstGeom>
            <a:noFill/>
          </p:spPr>
          <p:txBody>
            <a:bodyPr wrap="none" rtlCol="0">
              <a:spAutoFit/>
            </a:bodyPr>
            <a:lstStyle/>
            <a:p>
              <a:r>
                <a:rPr lang="en-US" altLang="zh-CN" dirty="0" smtClean="0">
                  <a:solidFill>
                    <a:schemeClr val="tx1">
                      <a:lumMod val="75000"/>
                      <a:lumOff val="25000"/>
                    </a:schemeClr>
                  </a:solidFill>
                </a:rPr>
                <a:t>RPC 3</a:t>
              </a:r>
              <a:endParaRPr lang="zh-CN" altLang="en-US" dirty="0">
                <a:solidFill>
                  <a:schemeClr val="tx1">
                    <a:lumMod val="75000"/>
                    <a:lumOff val="25000"/>
                  </a:schemeClr>
                </a:solidFill>
              </a:endParaRPr>
            </a:p>
          </p:txBody>
        </p:sp>
      </p:grpSp>
      <p:sp>
        <p:nvSpPr>
          <p:cNvPr id="36" name="矩形 35"/>
          <p:cNvSpPr/>
          <p:nvPr/>
        </p:nvSpPr>
        <p:spPr>
          <a:xfrm>
            <a:off x="395287" y="3188490"/>
            <a:ext cx="4265119" cy="25455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95287" y="3079750"/>
            <a:ext cx="4265119" cy="111417"/>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5687" y="3406208"/>
            <a:ext cx="3768650" cy="2169825"/>
          </a:xfrm>
          <a:prstGeom prst="rect">
            <a:avLst/>
          </a:prstGeom>
        </p:spPr>
        <p:txBody>
          <a:bodyPr wrap="square">
            <a:spAutoFit/>
          </a:bodyPr>
          <a:lstStyle/>
          <a:p>
            <a:pPr>
              <a:lnSpc>
                <a:spcPct val="150000"/>
              </a:lnSpc>
            </a:pPr>
            <a:r>
              <a:rPr lang="zh-CN" altLang="en-US" dirty="0" smtClean="0">
                <a:solidFill>
                  <a:schemeClr val="bg1"/>
                </a:solidFill>
              </a:rPr>
              <a:t>       在</a:t>
            </a:r>
            <a:r>
              <a:rPr lang="zh-CN" altLang="en-US" dirty="0">
                <a:solidFill>
                  <a:schemeClr val="bg1"/>
                </a:solidFill>
              </a:rPr>
              <a:t>监控系统中记录下所有这些消息不难，如何将这些消息记录同特定的请求（本例中的</a:t>
            </a:r>
            <a:r>
              <a:rPr lang="en-US" altLang="zh-CN" dirty="0">
                <a:solidFill>
                  <a:schemeClr val="bg1"/>
                </a:solidFill>
              </a:rPr>
              <a:t>X</a:t>
            </a:r>
            <a:r>
              <a:rPr lang="zh-CN" altLang="en-US" dirty="0">
                <a:solidFill>
                  <a:schemeClr val="bg1"/>
                </a:solidFill>
              </a:rPr>
              <a:t>）关联起来才是分布式监控系统设计中需要解决的关键性问题之一。</a:t>
            </a:r>
          </a:p>
        </p:txBody>
      </p:sp>
      <p:sp>
        <p:nvSpPr>
          <p:cNvPr id="18" name="椭圆 17"/>
          <p:cNvSpPr/>
          <p:nvPr/>
        </p:nvSpPr>
        <p:spPr>
          <a:xfrm>
            <a:off x="850900" y="3582217"/>
            <a:ext cx="185056" cy="185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59981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9677" y="1431190"/>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a:t>
            </a:r>
            <a:endPar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录</a:t>
            </a:r>
            <a:r>
              <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2" name="圆角矩形 1"/>
          <p:cNvSpPr/>
          <p:nvPr/>
        </p:nvSpPr>
        <p:spPr>
          <a:xfrm>
            <a:off x="2875069" y="151430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2951090" y="1517970"/>
            <a:ext cx="3648178"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2.1 Google</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文件系统</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GFS</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2875069" y="197086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p:cNvSpPr/>
          <p:nvPr/>
        </p:nvSpPr>
        <p:spPr>
          <a:xfrm>
            <a:off x="2949618" y="1981649"/>
            <a:ext cx="4637680"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2.2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分布式</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数据处理</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MapReduce</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圆角矩形 34"/>
          <p:cNvSpPr/>
          <p:nvPr/>
        </p:nvSpPr>
        <p:spPr>
          <a:xfrm>
            <a:off x="2875069" y="243647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p:nvSpPr>
        <p:spPr>
          <a:xfrm>
            <a:off x="2949618" y="2447253"/>
            <a:ext cx="3720890"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2.3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分布式锁服务</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Chubby</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圆角矩形 38"/>
          <p:cNvSpPr/>
          <p:nvPr/>
        </p:nvSpPr>
        <p:spPr>
          <a:xfrm>
            <a:off x="2875069" y="290207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2949618" y="2912857"/>
            <a:ext cx="4733988"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2.4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分布式结构</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化数据表</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Bigtable</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圆角矩形 47"/>
          <p:cNvSpPr/>
          <p:nvPr/>
        </p:nvSpPr>
        <p:spPr>
          <a:xfrm>
            <a:off x="2875069" y="336768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矩形 48"/>
          <p:cNvSpPr/>
          <p:nvPr/>
        </p:nvSpPr>
        <p:spPr>
          <a:xfrm>
            <a:off x="2949618" y="3378460"/>
            <a:ext cx="4490717"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2.5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分布式存储系统</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Megastore</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2875069" y="3833284"/>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矩形 52"/>
          <p:cNvSpPr/>
          <p:nvPr/>
        </p:nvSpPr>
        <p:spPr>
          <a:xfrm>
            <a:off x="2949618" y="3844064"/>
            <a:ext cx="5724644"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2.6</a:t>
            </a:r>
            <a:r>
              <a:rPr lang="en-US" altLang="zh-CN" sz="2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100" dirty="0" smtClean="0">
                <a:solidFill>
                  <a:schemeClr val="tx1">
                    <a:lumMod val="75000"/>
                    <a:lumOff val="25000"/>
                  </a:schemeClr>
                </a:solidFill>
                <a:latin typeface="微软雅黑" panose="020B0503020204020204" pitchFamily="34" charset="-122"/>
                <a:ea typeface="微软雅黑" panose="020B0503020204020204" pitchFamily="34" charset="-122"/>
              </a:rPr>
              <a:t>大规模</a:t>
            </a:r>
            <a:r>
              <a:rPr lang="zh-CN" altLang="en-US" sz="2100" dirty="0">
                <a:solidFill>
                  <a:schemeClr val="tx1">
                    <a:lumMod val="75000"/>
                    <a:lumOff val="25000"/>
                  </a:schemeClr>
                </a:solidFill>
                <a:latin typeface="微软雅黑" panose="020B0503020204020204" pitchFamily="34" charset="-122"/>
                <a:ea typeface="微软雅黑" panose="020B0503020204020204" pitchFamily="34" charset="-122"/>
              </a:rPr>
              <a:t>分布式系统的监控基础架构</a:t>
            </a:r>
            <a:r>
              <a:rPr lang="en-US" altLang="zh-CN" sz="2100" dirty="0">
                <a:solidFill>
                  <a:schemeClr val="tx1">
                    <a:lumMod val="75000"/>
                    <a:lumOff val="25000"/>
                  </a:schemeClr>
                </a:solidFill>
                <a:latin typeface="微软雅黑" panose="020B0503020204020204" pitchFamily="34" charset="-122"/>
                <a:ea typeface="微软雅黑" panose="020B0503020204020204" pitchFamily="34" charset="-122"/>
              </a:rPr>
              <a:t>Dapper</a:t>
            </a:r>
            <a:endParaRPr lang="zh-CN" altLang="en-US" sz="2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圆角矩形 55"/>
          <p:cNvSpPr/>
          <p:nvPr/>
        </p:nvSpPr>
        <p:spPr>
          <a:xfrm>
            <a:off x="2875069" y="42988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矩形 56"/>
          <p:cNvSpPr/>
          <p:nvPr/>
        </p:nvSpPr>
        <p:spPr>
          <a:xfrm>
            <a:off x="2949618" y="4309668"/>
            <a:ext cx="5445145"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2.7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海量数据的交互式分析工具</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Dremel</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0" name="圆角矩形 59"/>
          <p:cNvSpPr/>
          <p:nvPr/>
        </p:nvSpPr>
        <p:spPr>
          <a:xfrm>
            <a:off x="2875069" y="4764491"/>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矩形 60"/>
          <p:cNvSpPr/>
          <p:nvPr/>
        </p:nvSpPr>
        <p:spPr>
          <a:xfrm>
            <a:off x="2949618" y="4775272"/>
            <a:ext cx="5050357"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2.8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内存大数据分析系统</a:t>
            </a:r>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PowerDrill</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7" name="圆角矩形 66"/>
          <p:cNvSpPr/>
          <p:nvPr/>
        </p:nvSpPr>
        <p:spPr>
          <a:xfrm>
            <a:off x="2875069" y="5230094"/>
            <a:ext cx="5693399" cy="394200"/>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矩形 67"/>
          <p:cNvSpPr/>
          <p:nvPr/>
        </p:nvSpPr>
        <p:spPr>
          <a:xfrm>
            <a:off x="2949618" y="5240875"/>
            <a:ext cx="3663182"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2.9 Google</a:t>
            </a:r>
            <a:r>
              <a:rPr lang="zh-CN" altLang="en-US" sz="2100" spc="225" dirty="0">
                <a:solidFill>
                  <a:schemeClr val="bg1"/>
                </a:solidFill>
                <a:latin typeface="微软雅黑" panose="020B0503020204020204" pitchFamily="34" charset="-122"/>
                <a:ea typeface="微软雅黑" panose="020B0503020204020204" pitchFamily="34" charset="-122"/>
              </a:rPr>
              <a:t>应用程序引擎</a:t>
            </a:r>
          </a:p>
        </p:txBody>
      </p:sp>
    </p:spTree>
    <p:extLst>
      <p:ext uri="{BB962C8B-B14F-4D97-AF65-F5344CB8AC3E}">
        <p14:creationId xmlns:p14="http://schemas.microsoft.com/office/powerpoint/2010/main" val="14676044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矩形 638"/>
          <p:cNvSpPr/>
          <p:nvPr/>
        </p:nvSpPr>
        <p:spPr>
          <a:xfrm>
            <a:off x="1006158" y="2561213"/>
            <a:ext cx="7501990" cy="1723549"/>
          </a:xfrm>
          <a:prstGeom prst="rect">
            <a:avLst/>
          </a:prstGeom>
        </p:spPr>
        <p:txBody>
          <a:bodyPr wrap="square">
            <a:spAutoFit/>
          </a:bodyPr>
          <a:lstStyle/>
          <a:p>
            <a:pPr algn="ctr"/>
            <a:r>
              <a:rPr lang="zh-CN" altLang="en-US" sz="6600" b="1" spc="225" dirty="0" smtClean="0">
                <a:solidFill>
                  <a:prstClr val="white"/>
                </a:solidFill>
              </a:rPr>
              <a:t>什么是</a:t>
            </a:r>
            <a:endParaRPr lang="en-US" altLang="zh-CN" sz="6600" b="1" spc="225" dirty="0" smtClean="0">
              <a:solidFill>
                <a:prstClr val="white"/>
              </a:solidFill>
            </a:endParaRPr>
          </a:p>
          <a:p>
            <a:pPr algn="ctr"/>
            <a:r>
              <a:rPr lang="en-US" altLang="zh-CN" sz="4000" spc="225" dirty="0">
                <a:solidFill>
                  <a:schemeClr val="bg1"/>
                </a:solidFill>
                <a:latin typeface="Impact" panose="020B0806030902050204" pitchFamily="34" charset="0"/>
              </a:rPr>
              <a:t>Google App Engine</a:t>
            </a:r>
            <a:endParaRPr lang="zh-CN" altLang="en-US" sz="3600" b="1" spc="225" dirty="0">
              <a:solidFill>
                <a:prstClr val="white"/>
              </a:solidFill>
              <a:latin typeface="Impact" panose="020B0806030902050204" pitchFamily="34" charset="0"/>
            </a:endParaRPr>
          </a:p>
        </p:txBody>
      </p:sp>
      <p:sp>
        <p:nvSpPr>
          <p:cNvPr id="2" name="矩形 1"/>
          <p:cNvSpPr/>
          <p:nvPr/>
        </p:nvSpPr>
        <p:spPr>
          <a:xfrm>
            <a:off x="2197100" y="2979421"/>
            <a:ext cx="5003800" cy="1490980"/>
          </a:xfrm>
          <a:custGeom>
            <a:avLst/>
            <a:gdLst>
              <a:gd name="connsiteX0" fmla="*/ 0 w 5003800"/>
              <a:gd name="connsiteY0" fmla="*/ 0 h 1485900"/>
              <a:gd name="connsiteX1" fmla="*/ 5003800 w 5003800"/>
              <a:gd name="connsiteY1" fmla="*/ 0 h 1485900"/>
              <a:gd name="connsiteX2" fmla="*/ 5003800 w 5003800"/>
              <a:gd name="connsiteY2" fmla="*/ 1485900 h 1485900"/>
              <a:gd name="connsiteX3" fmla="*/ 0 w 5003800"/>
              <a:gd name="connsiteY3" fmla="*/ 1485900 h 1485900"/>
              <a:gd name="connsiteX4" fmla="*/ 0 w 5003800"/>
              <a:gd name="connsiteY4" fmla="*/ 0 h 1485900"/>
              <a:gd name="connsiteX0" fmla="*/ 0 w 5003800"/>
              <a:gd name="connsiteY0" fmla="*/ 5080 h 1490980"/>
              <a:gd name="connsiteX1" fmla="*/ 1079500 w 5003800"/>
              <a:gd name="connsiteY1" fmla="*/ 0 h 1490980"/>
              <a:gd name="connsiteX2" fmla="*/ 5003800 w 5003800"/>
              <a:gd name="connsiteY2" fmla="*/ 5080 h 1490980"/>
              <a:gd name="connsiteX3" fmla="*/ 5003800 w 5003800"/>
              <a:gd name="connsiteY3" fmla="*/ 1490980 h 1490980"/>
              <a:gd name="connsiteX4" fmla="*/ 0 w 5003800"/>
              <a:gd name="connsiteY4" fmla="*/ 1490980 h 1490980"/>
              <a:gd name="connsiteX5" fmla="*/ 0 w 5003800"/>
              <a:gd name="connsiteY5" fmla="*/ 5080 h 1490980"/>
              <a:gd name="connsiteX0" fmla="*/ 0 w 5003800"/>
              <a:gd name="connsiteY0" fmla="*/ 5080 h 1490980"/>
              <a:gd name="connsiteX1" fmla="*/ 1079500 w 5003800"/>
              <a:gd name="connsiteY1" fmla="*/ 0 h 1490980"/>
              <a:gd name="connsiteX2" fmla="*/ 4112260 w 5003800"/>
              <a:gd name="connsiteY2" fmla="*/ 7620 h 1490980"/>
              <a:gd name="connsiteX3" fmla="*/ 5003800 w 5003800"/>
              <a:gd name="connsiteY3" fmla="*/ 5080 h 1490980"/>
              <a:gd name="connsiteX4" fmla="*/ 5003800 w 5003800"/>
              <a:gd name="connsiteY4" fmla="*/ 1490980 h 1490980"/>
              <a:gd name="connsiteX5" fmla="*/ 0 w 5003800"/>
              <a:gd name="connsiteY5" fmla="*/ 1490980 h 1490980"/>
              <a:gd name="connsiteX6" fmla="*/ 0 w 5003800"/>
              <a:gd name="connsiteY6" fmla="*/ 5080 h 1490980"/>
              <a:gd name="connsiteX0" fmla="*/ 1079500 w 5003800"/>
              <a:gd name="connsiteY0" fmla="*/ 0 h 1490980"/>
              <a:gd name="connsiteX1" fmla="*/ 4112260 w 5003800"/>
              <a:gd name="connsiteY1" fmla="*/ 7620 h 1490980"/>
              <a:gd name="connsiteX2" fmla="*/ 5003800 w 5003800"/>
              <a:gd name="connsiteY2" fmla="*/ 5080 h 1490980"/>
              <a:gd name="connsiteX3" fmla="*/ 5003800 w 5003800"/>
              <a:gd name="connsiteY3" fmla="*/ 1490980 h 1490980"/>
              <a:gd name="connsiteX4" fmla="*/ 0 w 5003800"/>
              <a:gd name="connsiteY4" fmla="*/ 1490980 h 1490980"/>
              <a:gd name="connsiteX5" fmla="*/ 0 w 5003800"/>
              <a:gd name="connsiteY5" fmla="*/ 5080 h 1490980"/>
              <a:gd name="connsiteX6" fmla="*/ 1170940 w 5003800"/>
              <a:gd name="connsiteY6" fmla="*/ 91440 h 1490980"/>
              <a:gd name="connsiteX0" fmla="*/ 4112260 w 5003800"/>
              <a:gd name="connsiteY0" fmla="*/ 2565 h 1485925"/>
              <a:gd name="connsiteX1" fmla="*/ 5003800 w 5003800"/>
              <a:gd name="connsiteY1" fmla="*/ 25 h 1485925"/>
              <a:gd name="connsiteX2" fmla="*/ 5003800 w 5003800"/>
              <a:gd name="connsiteY2" fmla="*/ 1485925 h 1485925"/>
              <a:gd name="connsiteX3" fmla="*/ 0 w 5003800"/>
              <a:gd name="connsiteY3" fmla="*/ 1485925 h 1485925"/>
              <a:gd name="connsiteX4" fmla="*/ 0 w 5003800"/>
              <a:gd name="connsiteY4" fmla="*/ 25 h 1485925"/>
              <a:gd name="connsiteX5" fmla="*/ 1170940 w 5003800"/>
              <a:gd name="connsiteY5" fmla="*/ 86385 h 1485925"/>
              <a:gd name="connsiteX0" fmla="*/ 4112260 w 5003800"/>
              <a:gd name="connsiteY0" fmla="*/ 2540 h 1485900"/>
              <a:gd name="connsiteX1" fmla="*/ 5003800 w 5003800"/>
              <a:gd name="connsiteY1" fmla="*/ 0 h 1485900"/>
              <a:gd name="connsiteX2" fmla="*/ 5003800 w 5003800"/>
              <a:gd name="connsiteY2" fmla="*/ 1485900 h 1485900"/>
              <a:gd name="connsiteX3" fmla="*/ 0 w 5003800"/>
              <a:gd name="connsiteY3" fmla="*/ 1485900 h 1485900"/>
              <a:gd name="connsiteX4" fmla="*/ 0 w 5003800"/>
              <a:gd name="connsiteY4" fmla="*/ 0 h 1485900"/>
              <a:gd name="connsiteX5" fmla="*/ 1155700 w 5003800"/>
              <a:gd name="connsiteY5" fmla="*/ 10160 h 1485900"/>
              <a:gd name="connsiteX0" fmla="*/ 4112260 w 5003800"/>
              <a:gd name="connsiteY0" fmla="*/ 2540 h 1485900"/>
              <a:gd name="connsiteX1" fmla="*/ 5003800 w 5003800"/>
              <a:gd name="connsiteY1" fmla="*/ 0 h 1485900"/>
              <a:gd name="connsiteX2" fmla="*/ 5003800 w 5003800"/>
              <a:gd name="connsiteY2" fmla="*/ 1485900 h 1485900"/>
              <a:gd name="connsiteX3" fmla="*/ 0 w 5003800"/>
              <a:gd name="connsiteY3" fmla="*/ 1485900 h 1485900"/>
              <a:gd name="connsiteX4" fmla="*/ 0 w 5003800"/>
              <a:gd name="connsiteY4" fmla="*/ 0 h 1485900"/>
              <a:gd name="connsiteX5" fmla="*/ 1170940 w 5003800"/>
              <a:gd name="connsiteY5" fmla="*/ 2540 h 1485900"/>
              <a:gd name="connsiteX0" fmla="*/ 3997960 w 5003800"/>
              <a:gd name="connsiteY0" fmla="*/ 2540 h 1485900"/>
              <a:gd name="connsiteX1" fmla="*/ 5003800 w 5003800"/>
              <a:gd name="connsiteY1" fmla="*/ 0 h 1485900"/>
              <a:gd name="connsiteX2" fmla="*/ 5003800 w 5003800"/>
              <a:gd name="connsiteY2" fmla="*/ 1485900 h 1485900"/>
              <a:gd name="connsiteX3" fmla="*/ 0 w 5003800"/>
              <a:gd name="connsiteY3" fmla="*/ 1485900 h 1485900"/>
              <a:gd name="connsiteX4" fmla="*/ 0 w 5003800"/>
              <a:gd name="connsiteY4" fmla="*/ 0 h 1485900"/>
              <a:gd name="connsiteX5" fmla="*/ 1170940 w 5003800"/>
              <a:gd name="connsiteY5" fmla="*/ 2540 h 1485900"/>
              <a:gd name="connsiteX0" fmla="*/ 3997960 w 5003800"/>
              <a:gd name="connsiteY0" fmla="*/ 7620 h 1490980"/>
              <a:gd name="connsiteX1" fmla="*/ 5003800 w 5003800"/>
              <a:gd name="connsiteY1" fmla="*/ 5080 h 1490980"/>
              <a:gd name="connsiteX2" fmla="*/ 5003800 w 5003800"/>
              <a:gd name="connsiteY2" fmla="*/ 1490980 h 1490980"/>
              <a:gd name="connsiteX3" fmla="*/ 0 w 5003800"/>
              <a:gd name="connsiteY3" fmla="*/ 1490980 h 1490980"/>
              <a:gd name="connsiteX4" fmla="*/ 0 w 5003800"/>
              <a:gd name="connsiteY4" fmla="*/ 5080 h 1490980"/>
              <a:gd name="connsiteX5" fmla="*/ 1117600 w 5003800"/>
              <a:gd name="connsiteY5" fmla="*/ 0 h 14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3800" h="1490980">
                <a:moveTo>
                  <a:pt x="3997960" y="7620"/>
                </a:moveTo>
                <a:lnTo>
                  <a:pt x="5003800" y="5080"/>
                </a:lnTo>
                <a:lnTo>
                  <a:pt x="5003800" y="1490980"/>
                </a:lnTo>
                <a:lnTo>
                  <a:pt x="0" y="1490980"/>
                </a:lnTo>
                <a:lnTo>
                  <a:pt x="0" y="5080"/>
                </a:lnTo>
                <a:lnTo>
                  <a:pt x="111760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788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554515"/>
            <a:ext cx="9144000" cy="4005942"/>
          </a:xfrm>
          <a:prstGeom prst="rect">
            <a:avLst/>
          </a:prstGeom>
          <a:solidFill>
            <a:srgbClr val="40404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95288" y="1286991"/>
            <a:ext cx="8339388" cy="874407"/>
          </a:xfrm>
          <a:prstGeom prst="rect">
            <a:avLst/>
          </a:prstGeom>
        </p:spPr>
        <p:txBody>
          <a:bodyPr wrap="square">
            <a:spAutoFit/>
          </a:bodyPr>
          <a:lstStyle/>
          <a:p>
            <a:pPr>
              <a:lnSpc>
                <a:spcPct val="150000"/>
              </a:lnSpc>
            </a:pPr>
            <a:r>
              <a:rPr lang="en-US" altLang="zh-CN" dirty="0"/>
              <a:t>Google App Engine</a:t>
            </a:r>
            <a:r>
              <a:rPr lang="zh-CN" altLang="en-US" dirty="0"/>
              <a:t>是一个由</a:t>
            </a:r>
            <a:r>
              <a:rPr lang="en-US" altLang="zh-CN" dirty="0"/>
              <a:t>Python</a:t>
            </a:r>
            <a:r>
              <a:rPr lang="zh-CN" altLang="en-US" dirty="0"/>
              <a:t>应用服务器群、</a:t>
            </a:r>
            <a:r>
              <a:rPr lang="en-US" altLang="zh-CN" dirty="0"/>
              <a:t>Bigtable</a:t>
            </a:r>
            <a:r>
              <a:rPr lang="zh-CN" altLang="en-US" dirty="0"/>
              <a:t>数据库及</a:t>
            </a:r>
            <a:r>
              <a:rPr lang="en-US" altLang="zh-CN" dirty="0"/>
              <a:t>GFS</a:t>
            </a:r>
            <a:r>
              <a:rPr lang="zh-CN" altLang="en-US" dirty="0"/>
              <a:t>数据存储服务组成的平台，它能为开发者提供一体化的可自动升级的在线应用服务。</a:t>
            </a:r>
          </a:p>
        </p:txBody>
      </p:sp>
      <p:sp>
        <p:nvSpPr>
          <p:cNvPr id="3" name="矩形 2"/>
          <p:cNvSpPr/>
          <p:nvPr/>
        </p:nvSpPr>
        <p:spPr>
          <a:xfrm>
            <a:off x="3357212" y="2969825"/>
            <a:ext cx="5377464" cy="787523"/>
          </a:xfrm>
          <a:prstGeom prst="rect">
            <a:avLst/>
          </a:prstGeom>
        </p:spPr>
        <p:txBody>
          <a:bodyPr wrap="square">
            <a:spAutoFit/>
          </a:bodyPr>
          <a:lstStyle/>
          <a:p>
            <a:pPr>
              <a:lnSpc>
                <a:spcPct val="150000"/>
              </a:lnSpc>
            </a:pPr>
            <a:r>
              <a:rPr lang="en-US" altLang="zh-CN" sz="1600" dirty="0">
                <a:solidFill>
                  <a:schemeClr val="bg1"/>
                </a:solidFill>
              </a:rPr>
              <a:t>Google App Engine</a:t>
            </a:r>
            <a:r>
              <a:rPr lang="zh-CN" altLang="en-US" sz="1600" dirty="0">
                <a:solidFill>
                  <a:schemeClr val="bg1"/>
                </a:solidFill>
              </a:rPr>
              <a:t>可以让开发人员在</a:t>
            </a:r>
            <a:r>
              <a:rPr lang="en-US" altLang="zh-CN" sz="1600" dirty="0">
                <a:solidFill>
                  <a:schemeClr val="bg1"/>
                </a:solidFill>
              </a:rPr>
              <a:t>Google</a:t>
            </a:r>
            <a:r>
              <a:rPr lang="zh-CN" altLang="en-US" sz="1600" dirty="0">
                <a:solidFill>
                  <a:schemeClr val="bg1"/>
                </a:solidFill>
              </a:rPr>
              <a:t>的基础架构上运行网络应用程序。</a:t>
            </a:r>
          </a:p>
        </p:txBody>
      </p:sp>
      <p:sp>
        <p:nvSpPr>
          <p:cNvPr id="4" name="矩形 3"/>
          <p:cNvSpPr/>
          <p:nvPr/>
        </p:nvSpPr>
        <p:spPr>
          <a:xfrm>
            <a:off x="3357210" y="3840154"/>
            <a:ext cx="5377465" cy="1200329"/>
          </a:xfrm>
          <a:prstGeom prst="rect">
            <a:avLst/>
          </a:prstGeom>
        </p:spPr>
        <p:txBody>
          <a:bodyPr wrap="square">
            <a:spAutoFit/>
          </a:bodyPr>
          <a:lstStyle/>
          <a:p>
            <a:pPr>
              <a:lnSpc>
                <a:spcPct val="150000"/>
              </a:lnSpc>
            </a:pPr>
            <a:r>
              <a:rPr lang="zh-CN" altLang="en-US" sz="1600" dirty="0">
                <a:solidFill>
                  <a:schemeClr val="bg1"/>
                </a:solidFill>
              </a:rPr>
              <a:t>在</a:t>
            </a:r>
            <a:r>
              <a:rPr lang="en-US" altLang="zh-CN" sz="1600" dirty="0">
                <a:solidFill>
                  <a:schemeClr val="bg1"/>
                </a:solidFill>
              </a:rPr>
              <a:t>Google App Engine</a:t>
            </a:r>
            <a:r>
              <a:rPr lang="zh-CN" altLang="en-US" sz="1600" dirty="0">
                <a:solidFill>
                  <a:schemeClr val="bg1"/>
                </a:solidFill>
              </a:rPr>
              <a:t>中，用户可以使用</a:t>
            </a:r>
            <a:r>
              <a:rPr lang="en-US" altLang="zh-CN" sz="1600" dirty="0">
                <a:solidFill>
                  <a:schemeClr val="bg1"/>
                </a:solidFill>
              </a:rPr>
              <a:t>appspot.com</a:t>
            </a:r>
            <a:r>
              <a:rPr lang="zh-CN" altLang="en-US" sz="1600" dirty="0">
                <a:solidFill>
                  <a:schemeClr val="bg1"/>
                </a:solidFill>
              </a:rPr>
              <a:t>域上的免费域名为应用程序提供服务，也可以使用</a:t>
            </a:r>
            <a:r>
              <a:rPr lang="en-US" altLang="zh-CN" sz="1600" dirty="0">
                <a:solidFill>
                  <a:schemeClr val="bg1"/>
                </a:solidFill>
              </a:rPr>
              <a:t>Google</a:t>
            </a:r>
            <a:r>
              <a:rPr lang="zh-CN" altLang="en-US" sz="1600" dirty="0">
                <a:solidFill>
                  <a:schemeClr val="bg1"/>
                </a:solidFill>
              </a:rPr>
              <a:t>企业应用套件从自己的域为它提供服务。</a:t>
            </a:r>
          </a:p>
        </p:txBody>
      </p:sp>
      <p:sp>
        <p:nvSpPr>
          <p:cNvPr id="5" name="矩形 4"/>
          <p:cNvSpPr/>
          <p:nvPr/>
        </p:nvSpPr>
        <p:spPr>
          <a:xfrm>
            <a:off x="3357211" y="5123289"/>
            <a:ext cx="5377465" cy="830997"/>
          </a:xfrm>
          <a:prstGeom prst="rect">
            <a:avLst/>
          </a:prstGeom>
        </p:spPr>
        <p:txBody>
          <a:bodyPr wrap="square">
            <a:spAutoFit/>
          </a:bodyPr>
          <a:lstStyle/>
          <a:p>
            <a:pPr>
              <a:lnSpc>
                <a:spcPct val="150000"/>
              </a:lnSpc>
            </a:pPr>
            <a:r>
              <a:rPr lang="zh-CN" altLang="en-US" sz="1600" dirty="0">
                <a:solidFill>
                  <a:schemeClr val="bg1"/>
                </a:solidFill>
              </a:rPr>
              <a:t>可以免费使用</a:t>
            </a:r>
            <a:r>
              <a:rPr lang="en-US" altLang="zh-CN" sz="1600" dirty="0">
                <a:solidFill>
                  <a:schemeClr val="bg1"/>
                </a:solidFill>
              </a:rPr>
              <a:t>Google App Engine</a:t>
            </a:r>
            <a:r>
              <a:rPr lang="zh-CN" altLang="en-US" sz="1600" dirty="0">
                <a:solidFill>
                  <a:schemeClr val="bg1"/>
                </a:solidFill>
              </a:rPr>
              <a:t>。注册一个免费账户即可开发和发布应用程序，而且不需要承担任何费用和责任。</a:t>
            </a: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30685" t="17153" r="35088" b="28083"/>
          <a:stretch/>
        </p:blipFill>
        <p:spPr>
          <a:xfrm>
            <a:off x="614963" y="3265637"/>
            <a:ext cx="2310062" cy="2310062"/>
          </a:xfrm>
          <a:custGeom>
            <a:avLst/>
            <a:gdLst>
              <a:gd name="connsiteX0" fmla="*/ 1155031 w 2310062"/>
              <a:gd name="connsiteY0" fmla="*/ 0 h 2310062"/>
              <a:gd name="connsiteX1" fmla="*/ 2310062 w 2310062"/>
              <a:gd name="connsiteY1" fmla="*/ 1155031 h 2310062"/>
              <a:gd name="connsiteX2" fmla="*/ 1155031 w 2310062"/>
              <a:gd name="connsiteY2" fmla="*/ 2310062 h 2310062"/>
              <a:gd name="connsiteX3" fmla="*/ 0 w 2310062"/>
              <a:gd name="connsiteY3" fmla="*/ 1155031 h 2310062"/>
              <a:gd name="connsiteX4" fmla="*/ 1155031 w 2310062"/>
              <a:gd name="connsiteY4" fmla="*/ 0 h 231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062" h="2310062">
                <a:moveTo>
                  <a:pt x="1155031" y="0"/>
                </a:moveTo>
                <a:cubicBezTo>
                  <a:pt x="1792937" y="0"/>
                  <a:pt x="2310062" y="517125"/>
                  <a:pt x="2310062" y="1155031"/>
                </a:cubicBezTo>
                <a:cubicBezTo>
                  <a:pt x="2310062" y="1792937"/>
                  <a:pt x="1792937" y="2310062"/>
                  <a:pt x="1155031" y="2310062"/>
                </a:cubicBezTo>
                <a:cubicBezTo>
                  <a:pt x="517125" y="2310062"/>
                  <a:pt x="0" y="1792937"/>
                  <a:pt x="0" y="1155031"/>
                </a:cubicBezTo>
                <a:cubicBezTo>
                  <a:pt x="0" y="517125"/>
                  <a:pt x="517125" y="0"/>
                  <a:pt x="1155031" y="0"/>
                </a:cubicBezTo>
                <a:close/>
              </a:path>
            </a:pathLst>
          </a:custGeom>
          <a:effectLst>
            <a:outerShdw blurRad="165100" sx="102000" sy="102000" algn="ctr" rotWithShape="0">
              <a:prstClr val="black">
                <a:alpha val="40000"/>
              </a:prstClr>
            </a:outerShdw>
          </a:effectLst>
        </p:spPr>
      </p:pic>
      <p:sp>
        <p:nvSpPr>
          <p:cNvPr id="8" name="矩形 7"/>
          <p:cNvSpPr/>
          <p:nvPr/>
        </p:nvSpPr>
        <p:spPr>
          <a:xfrm>
            <a:off x="0" y="17507"/>
            <a:ext cx="4544834" cy="707886"/>
          </a:xfrm>
          <a:prstGeom prst="rect">
            <a:avLst/>
          </a:prstGeom>
        </p:spPr>
        <p:txBody>
          <a:bodyPr wrap="none">
            <a:spAutoFit/>
          </a:bodyPr>
          <a:lstStyle/>
          <a:p>
            <a:pPr lvl="0" algn="ctr"/>
            <a:r>
              <a:rPr lang="en-US" altLang="zh-CN" sz="4000" spc="225" dirty="0">
                <a:latin typeface="Impact" panose="020B0806030902050204" pitchFamily="34" charset="0"/>
              </a:rPr>
              <a:t>Google App Engine</a:t>
            </a:r>
            <a:endParaRPr lang="zh-CN" altLang="en-US" sz="3600" b="1" spc="225" dirty="0">
              <a:latin typeface="Impact" panose="020B0806030902050204" pitchFamily="34" charset="0"/>
            </a:endParaRPr>
          </a:p>
        </p:txBody>
      </p:sp>
    </p:spTree>
    <p:extLst>
      <p:ext uri="{BB962C8B-B14F-4D97-AF65-F5344CB8AC3E}">
        <p14:creationId xmlns:p14="http://schemas.microsoft.com/office/powerpoint/2010/main" val="10416228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53</a:t>
            </a:fld>
            <a:endParaRPr lang="zh-CN" altLang="en-US" dirty="0"/>
          </a:p>
        </p:txBody>
      </p:sp>
      <p:sp>
        <p:nvSpPr>
          <p:cNvPr id="3" name="矩形 2"/>
          <p:cNvSpPr/>
          <p:nvPr/>
        </p:nvSpPr>
        <p:spPr>
          <a:xfrm>
            <a:off x="187417" y="107693"/>
            <a:ext cx="4166525"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2.9 Google</a:t>
            </a:r>
            <a:r>
              <a:rPr lang="zh-CN" altLang="en-US" sz="2400" b="1" spc="225" dirty="0">
                <a:solidFill>
                  <a:schemeClr val="bg1"/>
                </a:solidFill>
                <a:latin typeface="微软雅黑" panose="020B0503020204020204" pitchFamily="34" charset="-122"/>
                <a:ea typeface="微软雅黑" panose="020B0503020204020204" pitchFamily="34" charset="-122"/>
              </a:rPr>
              <a:t>应用程序引擎</a:t>
            </a:r>
          </a:p>
        </p:txBody>
      </p:sp>
      <p:pic>
        <p:nvPicPr>
          <p:cNvPr id="14338" name="Picture 2" descr="t2-5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0870" y="1788202"/>
            <a:ext cx="5651727" cy="3962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399253" y="811034"/>
            <a:ext cx="4713150" cy="461665"/>
          </a:xfrm>
          <a:prstGeom prst="rect">
            <a:avLst/>
          </a:prstGeom>
          <a:noFill/>
        </p:spPr>
        <p:txBody>
          <a:bodyPr wrap="none" rtlCol="0">
            <a:spAutoFit/>
          </a:bodyPr>
          <a:lstStyle/>
          <a:p>
            <a:r>
              <a:rPr lang="en-US" altLang="zh-CN" sz="2400" b="1" dirty="0">
                <a:solidFill>
                  <a:schemeClr val="accent6"/>
                </a:solidFill>
              </a:rPr>
              <a:t>Google App Engine</a:t>
            </a:r>
            <a:r>
              <a:rPr lang="zh-CN" altLang="en-US" sz="2400" b="1" dirty="0">
                <a:solidFill>
                  <a:schemeClr val="accent6"/>
                </a:solidFill>
              </a:rPr>
              <a:t>的整体架构</a:t>
            </a:r>
          </a:p>
        </p:txBody>
      </p:sp>
      <p:sp>
        <p:nvSpPr>
          <p:cNvPr id="8" name="椭圆 7"/>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414033" y="2523083"/>
            <a:ext cx="1557336" cy="2585323"/>
          </a:xfrm>
          <a:prstGeom prst="rect">
            <a:avLst/>
          </a:prstGeom>
          <a:solidFill>
            <a:schemeClr val="bg1">
              <a:lumMod val="85000"/>
            </a:schemeClr>
          </a:solidFill>
        </p:spPr>
        <p:txBody>
          <a:bodyPr wrap="square">
            <a:spAutoFit/>
          </a:bodyPr>
          <a:lstStyle/>
          <a:p>
            <a:pPr>
              <a:lnSpc>
                <a:spcPct val="150000"/>
              </a:lnSpc>
            </a:pPr>
            <a:r>
              <a:rPr lang="zh-CN" altLang="en-US" b="1" dirty="0">
                <a:solidFill>
                  <a:schemeClr val="tx1">
                    <a:lumMod val="75000"/>
                    <a:lumOff val="25000"/>
                  </a:schemeClr>
                </a:solidFill>
              </a:rPr>
              <a:t>前端和静态</a:t>
            </a:r>
            <a:r>
              <a:rPr lang="zh-CN" altLang="en-US" b="1" dirty="0" smtClean="0">
                <a:solidFill>
                  <a:schemeClr val="tx1">
                    <a:lumMod val="75000"/>
                    <a:lumOff val="25000"/>
                  </a:schemeClr>
                </a:solidFill>
              </a:rPr>
              <a:t>文件 </a:t>
            </a:r>
            <a:r>
              <a:rPr lang="zh-CN" altLang="en-US" dirty="0" smtClean="0">
                <a:solidFill>
                  <a:schemeClr val="tx1">
                    <a:lumMod val="75000"/>
                    <a:lumOff val="25000"/>
                  </a:schemeClr>
                </a:solidFill>
              </a:rPr>
              <a:t>负责</a:t>
            </a:r>
            <a:r>
              <a:rPr lang="zh-CN" altLang="en-US" dirty="0">
                <a:solidFill>
                  <a:schemeClr val="tx1">
                    <a:lumMod val="75000"/>
                    <a:lumOff val="25000"/>
                  </a:schemeClr>
                </a:solidFill>
              </a:rPr>
              <a:t>将请求转发给应用服务器并进行负载均衡和静态文件的</a:t>
            </a:r>
            <a:r>
              <a:rPr lang="zh-CN" altLang="en-US" dirty="0" smtClean="0">
                <a:solidFill>
                  <a:schemeClr val="tx1">
                    <a:lumMod val="75000"/>
                    <a:lumOff val="25000"/>
                  </a:schemeClr>
                </a:solidFill>
              </a:rPr>
              <a:t>传输</a:t>
            </a:r>
            <a:endParaRPr lang="zh-CN" altLang="en-US" dirty="0">
              <a:solidFill>
                <a:schemeClr val="tx1">
                  <a:lumMod val="75000"/>
                  <a:lumOff val="25000"/>
                </a:schemeClr>
              </a:solidFill>
            </a:endParaRPr>
          </a:p>
        </p:txBody>
      </p:sp>
      <p:sp>
        <p:nvSpPr>
          <p:cNvPr id="9" name="矩形 8"/>
          <p:cNvSpPr/>
          <p:nvPr/>
        </p:nvSpPr>
        <p:spPr>
          <a:xfrm>
            <a:off x="4572000" y="1876752"/>
            <a:ext cx="4323556" cy="646331"/>
          </a:xfrm>
          <a:prstGeom prst="rect">
            <a:avLst/>
          </a:prstGeom>
          <a:solidFill>
            <a:schemeClr val="bg1">
              <a:lumMod val="85000"/>
            </a:schemeClr>
          </a:solidFill>
        </p:spPr>
        <p:txBody>
          <a:bodyPr wrap="square">
            <a:spAutoFit/>
          </a:bodyPr>
          <a:lstStyle/>
          <a:p>
            <a:r>
              <a:rPr lang="zh-CN" altLang="en-US" b="1" dirty="0">
                <a:solidFill>
                  <a:schemeClr val="tx1">
                    <a:lumMod val="75000"/>
                    <a:lumOff val="25000"/>
                  </a:schemeClr>
                </a:solidFill>
              </a:rPr>
              <a:t>应用</a:t>
            </a:r>
            <a:r>
              <a:rPr lang="zh-CN" altLang="en-US" b="1" dirty="0" smtClean="0">
                <a:solidFill>
                  <a:schemeClr val="tx1">
                    <a:lumMod val="75000"/>
                    <a:lumOff val="25000"/>
                  </a:schemeClr>
                </a:solidFill>
              </a:rPr>
              <a:t>服务器 </a:t>
            </a:r>
            <a:r>
              <a:rPr lang="zh-CN" altLang="en-US" dirty="0" smtClean="0">
                <a:solidFill>
                  <a:schemeClr val="tx1">
                    <a:lumMod val="75000"/>
                    <a:lumOff val="25000"/>
                  </a:schemeClr>
                </a:solidFill>
              </a:rPr>
              <a:t>能</a:t>
            </a:r>
            <a:r>
              <a:rPr lang="zh-CN" altLang="en-US" dirty="0">
                <a:solidFill>
                  <a:schemeClr val="tx1">
                    <a:lumMod val="75000"/>
                    <a:lumOff val="25000"/>
                  </a:schemeClr>
                </a:solidFill>
              </a:rPr>
              <a:t>同时运行多个应用的运行时（</a:t>
            </a:r>
            <a:r>
              <a:rPr lang="en-US" altLang="zh-CN" dirty="0">
                <a:solidFill>
                  <a:schemeClr val="tx1">
                    <a:lumMod val="75000"/>
                    <a:lumOff val="25000"/>
                  </a:schemeClr>
                </a:solidFill>
              </a:rPr>
              <a:t>Runtime</a:t>
            </a:r>
            <a:r>
              <a:rPr lang="zh-CN" altLang="en-US" dirty="0" smtClean="0">
                <a:solidFill>
                  <a:schemeClr val="tx1">
                    <a:lumMod val="75000"/>
                    <a:lumOff val="25000"/>
                  </a:schemeClr>
                </a:solidFill>
              </a:rPr>
              <a:t>）</a:t>
            </a:r>
            <a:endParaRPr lang="zh-CN" altLang="en-US" dirty="0">
              <a:solidFill>
                <a:schemeClr val="tx1">
                  <a:lumMod val="75000"/>
                  <a:lumOff val="25000"/>
                </a:schemeClr>
              </a:solidFill>
            </a:endParaRPr>
          </a:p>
        </p:txBody>
      </p:sp>
      <p:sp>
        <p:nvSpPr>
          <p:cNvPr id="10" name="矩形 9"/>
          <p:cNvSpPr/>
          <p:nvPr/>
        </p:nvSpPr>
        <p:spPr>
          <a:xfrm>
            <a:off x="7304565" y="3352187"/>
            <a:ext cx="1590991" cy="2308324"/>
          </a:xfrm>
          <a:prstGeom prst="rect">
            <a:avLst/>
          </a:prstGeom>
          <a:solidFill>
            <a:schemeClr val="bg1">
              <a:lumMod val="85000"/>
            </a:schemeClr>
          </a:solidFill>
        </p:spPr>
        <p:txBody>
          <a:bodyPr wrap="square">
            <a:spAutoFit/>
          </a:bodyPr>
          <a:lstStyle/>
          <a:p>
            <a:r>
              <a:rPr lang="zh-CN" altLang="en-US" b="1" dirty="0">
                <a:solidFill>
                  <a:schemeClr val="tx1">
                    <a:lumMod val="75000"/>
                    <a:lumOff val="25000"/>
                  </a:schemeClr>
                </a:solidFill>
              </a:rPr>
              <a:t>服务器</a:t>
            </a:r>
            <a:r>
              <a:rPr lang="zh-CN" altLang="en-US" b="1" dirty="0" smtClean="0">
                <a:solidFill>
                  <a:schemeClr val="tx1">
                    <a:lumMod val="75000"/>
                    <a:lumOff val="25000"/>
                  </a:schemeClr>
                </a:solidFill>
              </a:rPr>
              <a:t>群 </a:t>
            </a:r>
            <a:r>
              <a:rPr lang="zh-CN" altLang="en-US" dirty="0" smtClean="0">
                <a:solidFill>
                  <a:schemeClr val="tx1">
                    <a:lumMod val="75000"/>
                    <a:lumOff val="25000"/>
                  </a:schemeClr>
                </a:solidFill>
              </a:rPr>
              <a:t>提供</a:t>
            </a:r>
            <a:r>
              <a:rPr lang="zh-CN" altLang="en-US" dirty="0">
                <a:solidFill>
                  <a:schemeClr val="tx1">
                    <a:lumMod val="75000"/>
                    <a:lumOff val="25000"/>
                  </a:schemeClr>
                </a:solidFill>
              </a:rPr>
              <a:t>了一些服务，主要有</a:t>
            </a:r>
            <a:r>
              <a:rPr lang="en-US" altLang="zh-CN" dirty="0">
                <a:solidFill>
                  <a:schemeClr val="tx1">
                    <a:lumMod val="75000"/>
                    <a:lumOff val="25000"/>
                  </a:schemeClr>
                </a:solidFill>
              </a:rPr>
              <a:t>Memcache</a:t>
            </a:r>
            <a:r>
              <a:rPr lang="zh-CN" altLang="en-US" dirty="0">
                <a:solidFill>
                  <a:schemeClr val="tx1">
                    <a:lumMod val="75000"/>
                    <a:lumOff val="25000"/>
                  </a:schemeClr>
                </a:solidFill>
              </a:rPr>
              <a:t>、</a:t>
            </a:r>
            <a:r>
              <a:rPr lang="en-US" altLang="zh-CN" dirty="0">
                <a:solidFill>
                  <a:schemeClr val="tx1">
                    <a:lumMod val="75000"/>
                    <a:lumOff val="25000"/>
                  </a:schemeClr>
                </a:solidFill>
              </a:rPr>
              <a:t>Images</a:t>
            </a:r>
            <a:r>
              <a:rPr lang="zh-CN" altLang="en-US" dirty="0">
                <a:solidFill>
                  <a:schemeClr val="tx1">
                    <a:lumMod val="75000"/>
                    <a:lumOff val="25000"/>
                  </a:schemeClr>
                </a:solidFill>
              </a:rPr>
              <a:t>、</a:t>
            </a:r>
            <a:r>
              <a:rPr lang="en-US" altLang="zh-CN" dirty="0" err="1">
                <a:solidFill>
                  <a:schemeClr val="tx1">
                    <a:lumMod val="75000"/>
                    <a:lumOff val="25000"/>
                  </a:schemeClr>
                </a:solidFill>
              </a:rPr>
              <a:t>URLfetch</a:t>
            </a:r>
            <a:r>
              <a:rPr lang="zh-CN" altLang="en-US" dirty="0">
                <a:solidFill>
                  <a:schemeClr val="tx1">
                    <a:lumMod val="75000"/>
                    <a:lumOff val="25000"/>
                  </a:schemeClr>
                </a:solidFill>
              </a:rPr>
              <a:t>、</a:t>
            </a:r>
            <a:r>
              <a:rPr lang="en-US" altLang="zh-CN" dirty="0">
                <a:solidFill>
                  <a:schemeClr val="tx1">
                    <a:lumMod val="75000"/>
                    <a:lumOff val="25000"/>
                  </a:schemeClr>
                </a:solidFill>
              </a:rPr>
              <a:t>E-mail</a:t>
            </a:r>
            <a:r>
              <a:rPr lang="zh-CN" altLang="en-US" dirty="0">
                <a:solidFill>
                  <a:schemeClr val="tx1">
                    <a:lumMod val="75000"/>
                    <a:lumOff val="25000"/>
                  </a:schemeClr>
                </a:solidFill>
              </a:rPr>
              <a:t>和</a:t>
            </a:r>
            <a:r>
              <a:rPr lang="en-US" altLang="zh-CN" dirty="0">
                <a:solidFill>
                  <a:schemeClr val="tx1">
                    <a:lumMod val="75000"/>
                    <a:lumOff val="25000"/>
                  </a:schemeClr>
                </a:solidFill>
              </a:rPr>
              <a:t>Data Store</a:t>
            </a:r>
            <a:r>
              <a:rPr lang="zh-CN" altLang="en-US" dirty="0">
                <a:solidFill>
                  <a:schemeClr val="tx1">
                    <a:lumMod val="75000"/>
                    <a:lumOff val="25000"/>
                  </a:schemeClr>
                </a:solidFill>
              </a:rPr>
              <a:t>等</a:t>
            </a:r>
          </a:p>
        </p:txBody>
      </p:sp>
      <p:sp>
        <p:nvSpPr>
          <p:cNvPr id="11" name="矩形 10"/>
          <p:cNvSpPr/>
          <p:nvPr/>
        </p:nvSpPr>
        <p:spPr>
          <a:xfrm>
            <a:off x="395289" y="1404347"/>
            <a:ext cx="4572000" cy="369332"/>
          </a:xfrm>
          <a:prstGeom prst="rect">
            <a:avLst/>
          </a:prstGeom>
          <a:solidFill>
            <a:schemeClr val="bg1">
              <a:lumMod val="85000"/>
            </a:schemeClr>
          </a:solidFill>
        </p:spPr>
        <p:txBody>
          <a:bodyPr>
            <a:spAutoFit/>
          </a:bodyPr>
          <a:lstStyle/>
          <a:p>
            <a:r>
              <a:rPr lang="zh-CN" altLang="en-US" b="1" dirty="0" smtClean="0">
                <a:solidFill>
                  <a:schemeClr val="tx1">
                    <a:lumMod val="75000"/>
                    <a:lumOff val="25000"/>
                  </a:schemeClr>
                </a:solidFill>
              </a:rPr>
              <a:t>应用</a:t>
            </a:r>
            <a:r>
              <a:rPr lang="zh-CN" altLang="en-US" b="1" dirty="0">
                <a:solidFill>
                  <a:schemeClr val="tx1">
                    <a:lumMod val="75000"/>
                    <a:lumOff val="25000"/>
                  </a:schemeClr>
                </a:solidFill>
              </a:rPr>
              <a:t>管理</a:t>
            </a:r>
            <a:r>
              <a:rPr lang="zh-CN" altLang="en-US" b="1" dirty="0" smtClean="0">
                <a:solidFill>
                  <a:schemeClr val="tx1">
                    <a:lumMod val="75000"/>
                    <a:lumOff val="25000"/>
                  </a:schemeClr>
                </a:solidFill>
              </a:rPr>
              <a:t>节点 </a:t>
            </a:r>
            <a:r>
              <a:rPr lang="zh-CN" altLang="en-US" dirty="0" smtClean="0">
                <a:solidFill>
                  <a:schemeClr val="tx1">
                    <a:lumMod val="75000"/>
                    <a:lumOff val="25000"/>
                  </a:schemeClr>
                </a:solidFill>
              </a:rPr>
              <a:t>主要</a:t>
            </a:r>
            <a:r>
              <a:rPr lang="zh-CN" altLang="en-US" dirty="0">
                <a:solidFill>
                  <a:schemeClr val="tx1">
                    <a:lumMod val="75000"/>
                    <a:lumOff val="25000"/>
                  </a:schemeClr>
                </a:solidFill>
              </a:rPr>
              <a:t>负责应用的启停和计费。</a:t>
            </a:r>
          </a:p>
        </p:txBody>
      </p:sp>
    </p:spTree>
    <p:extLst>
      <p:ext uri="{BB962C8B-B14F-4D97-AF65-F5344CB8AC3E}">
        <p14:creationId xmlns:p14="http://schemas.microsoft.com/office/powerpoint/2010/main" val="16169645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06178" y="2228850"/>
            <a:ext cx="7552022" cy="304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906178" y="3484514"/>
            <a:ext cx="7552022" cy="304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906178" y="4303034"/>
            <a:ext cx="7552022" cy="7261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54</a:t>
            </a:fld>
            <a:endParaRPr lang="zh-CN" altLang="en-US" dirty="0"/>
          </a:p>
        </p:txBody>
      </p:sp>
      <p:sp>
        <p:nvSpPr>
          <p:cNvPr id="3" name="矩形 2"/>
          <p:cNvSpPr/>
          <p:nvPr/>
        </p:nvSpPr>
        <p:spPr>
          <a:xfrm>
            <a:off x="187417" y="107693"/>
            <a:ext cx="4166525"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2.9 Google</a:t>
            </a:r>
            <a:r>
              <a:rPr lang="zh-CN" altLang="en-US" sz="2400" b="1" spc="225" dirty="0">
                <a:solidFill>
                  <a:schemeClr val="bg1"/>
                </a:solidFill>
                <a:latin typeface="微软雅黑" panose="020B0503020204020204" pitchFamily="34" charset="-122"/>
                <a:ea typeface="微软雅黑" panose="020B0503020204020204" pitchFamily="34" charset="-122"/>
              </a:rPr>
              <a:t>应用程序引擎</a:t>
            </a:r>
          </a:p>
        </p:txBody>
      </p:sp>
      <p:sp>
        <p:nvSpPr>
          <p:cNvPr id="4" name="矩形 3"/>
          <p:cNvSpPr/>
          <p:nvPr/>
        </p:nvSpPr>
        <p:spPr>
          <a:xfrm>
            <a:off x="896653" y="2103136"/>
            <a:ext cx="7907114" cy="3416320"/>
          </a:xfrm>
          <a:prstGeom prst="rect">
            <a:avLst/>
          </a:prstGeom>
        </p:spPr>
        <p:txBody>
          <a:bodyPr wrap="square">
            <a:spAutoFit/>
          </a:bodyPr>
          <a:lstStyle/>
          <a:p>
            <a:pPr>
              <a:lnSpc>
                <a:spcPct val="150000"/>
              </a:lnSpc>
            </a:pPr>
            <a:r>
              <a:rPr lang="zh-CN" altLang="en-US" dirty="0" smtClean="0">
                <a:solidFill>
                  <a:schemeClr val="tx1">
                    <a:lumMod val="75000"/>
                    <a:lumOff val="25000"/>
                  </a:schemeClr>
                </a:solidFill>
              </a:rPr>
              <a:t>动态</a:t>
            </a:r>
            <a:r>
              <a:rPr lang="zh-CN" altLang="en-US" dirty="0">
                <a:solidFill>
                  <a:schemeClr val="tx1">
                    <a:lumMod val="75000"/>
                    <a:lumOff val="25000"/>
                  </a:schemeClr>
                </a:solidFill>
              </a:rPr>
              <a:t>网络服务功能。能够完全支持常用的网络技术。</a:t>
            </a:r>
          </a:p>
          <a:p>
            <a:pPr>
              <a:lnSpc>
                <a:spcPct val="150000"/>
              </a:lnSpc>
            </a:pPr>
            <a:r>
              <a:rPr lang="zh-CN" altLang="en-US" dirty="0" smtClean="0">
                <a:solidFill>
                  <a:schemeClr val="tx1">
                    <a:lumMod val="75000"/>
                    <a:lumOff val="25000"/>
                  </a:schemeClr>
                </a:solidFill>
              </a:rPr>
              <a:t>具有</a:t>
            </a:r>
            <a:r>
              <a:rPr lang="zh-CN" altLang="en-US" dirty="0">
                <a:solidFill>
                  <a:schemeClr val="tx1">
                    <a:lumMod val="75000"/>
                    <a:lumOff val="25000"/>
                  </a:schemeClr>
                </a:solidFill>
              </a:rPr>
              <a:t>持久存储的空间。在这个空间里平台可以支持一些基本操作，如查询、分类和事务的操作。</a:t>
            </a:r>
          </a:p>
          <a:p>
            <a:pPr>
              <a:lnSpc>
                <a:spcPct val="150000"/>
              </a:lnSpc>
            </a:pPr>
            <a:r>
              <a:rPr lang="zh-CN" altLang="en-US" dirty="0" smtClean="0">
                <a:solidFill>
                  <a:schemeClr val="tx1">
                    <a:lumMod val="75000"/>
                    <a:lumOff val="25000"/>
                  </a:schemeClr>
                </a:solidFill>
              </a:rPr>
              <a:t>具有</a:t>
            </a:r>
            <a:r>
              <a:rPr lang="zh-CN" altLang="en-US" dirty="0">
                <a:solidFill>
                  <a:schemeClr val="tx1">
                    <a:lumMod val="75000"/>
                    <a:lumOff val="25000"/>
                  </a:schemeClr>
                </a:solidFill>
              </a:rPr>
              <a:t>自主平衡网络和系统的负载、自动进行扩展的功能。</a:t>
            </a:r>
          </a:p>
          <a:p>
            <a:pPr>
              <a:lnSpc>
                <a:spcPct val="150000"/>
              </a:lnSpc>
            </a:pPr>
            <a:r>
              <a:rPr lang="zh-CN" altLang="en-US" dirty="0" smtClean="0">
                <a:solidFill>
                  <a:schemeClr val="tx1">
                    <a:lumMod val="75000"/>
                    <a:lumOff val="25000"/>
                  </a:schemeClr>
                </a:solidFill>
              </a:rPr>
              <a:t>可以</a:t>
            </a:r>
            <a:r>
              <a:rPr lang="zh-CN" altLang="en-US" dirty="0">
                <a:solidFill>
                  <a:schemeClr val="tx1">
                    <a:lumMod val="75000"/>
                    <a:lumOff val="25000"/>
                  </a:schemeClr>
                </a:solidFill>
              </a:rPr>
              <a:t>对用户的身份进行验证，并且支持使用</a:t>
            </a:r>
            <a:r>
              <a:rPr lang="en-US" altLang="zh-CN" dirty="0">
                <a:solidFill>
                  <a:schemeClr val="tx1">
                    <a:lumMod val="75000"/>
                    <a:lumOff val="25000"/>
                  </a:schemeClr>
                </a:solidFill>
              </a:rPr>
              <a:t>Google</a:t>
            </a:r>
            <a:r>
              <a:rPr lang="zh-CN" altLang="en-US" dirty="0">
                <a:solidFill>
                  <a:schemeClr val="tx1">
                    <a:lumMod val="75000"/>
                    <a:lumOff val="25000"/>
                  </a:schemeClr>
                </a:solidFill>
              </a:rPr>
              <a:t>账户发送邮件。</a:t>
            </a:r>
          </a:p>
          <a:p>
            <a:pPr>
              <a:lnSpc>
                <a:spcPct val="150000"/>
              </a:lnSpc>
            </a:pPr>
            <a:r>
              <a:rPr lang="zh-CN" altLang="en-US" dirty="0" smtClean="0">
                <a:solidFill>
                  <a:schemeClr val="tx1">
                    <a:lumMod val="75000"/>
                    <a:lumOff val="25000"/>
                  </a:schemeClr>
                </a:solidFill>
              </a:rPr>
              <a:t>有</a:t>
            </a:r>
            <a:r>
              <a:rPr lang="zh-CN" altLang="en-US" dirty="0">
                <a:solidFill>
                  <a:schemeClr val="tx1">
                    <a:lumMod val="75000"/>
                    <a:lumOff val="25000"/>
                  </a:schemeClr>
                </a:solidFill>
              </a:rPr>
              <a:t>一个功能完整的本地开发环境，可以在自身的计算机上模拟</a:t>
            </a:r>
            <a:r>
              <a:rPr lang="en-US" altLang="zh-CN" dirty="0" smtClean="0">
                <a:solidFill>
                  <a:schemeClr val="tx1">
                    <a:lumMod val="75000"/>
                    <a:lumOff val="25000"/>
                  </a:schemeClr>
                </a:solidFill>
              </a:rPr>
              <a:t>Google          App </a:t>
            </a:r>
            <a:r>
              <a:rPr lang="en-US" altLang="zh-CN" dirty="0">
                <a:solidFill>
                  <a:schemeClr val="tx1">
                    <a:lumMod val="75000"/>
                    <a:lumOff val="25000"/>
                  </a:schemeClr>
                </a:solidFill>
              </a:rPr>
              <a:t>Engine</a:t>
            </a:r>
            <a:r>
              <a:rPr lang="zh-CN" altLang="en-US" dirty="0">
                <a:solidFill>
                  <a:schemeClr val="tx1">
                    <a:lumMod val="75000"/>
                    <a:lumOff val="25000"/>
                  </a:schemeClr>
                </a:solidFill>
              </a:rPr>
              <a:t>环境。</a:t>
            </a:r>
          </a:p>
          <a:p>
            <a:pPr>
              <a:lnSpc>
                <a:spcPct val="150000"/>
              </a:lnSpc>
            </a:pPr>
            <a:r>
              <a:rPr lang="zh-CN" altLang="en-US" dirty="0" smtClean="0">
                <a:solidFill>
                  <a:schemeClr val="tx1">
                    <a:lumMod val="75000"/>
                    <a:lumOff val="25000"/>
                  </a:schemeClr>
                </a:solidFill>
              </a:rPr>
              <a:t>支持</a:t>
            </a:r>
            <a:r>
              <a:rPr lang="zh-CN" altLang="en-US" dirty="0">
                <a:solidFill>
                  <a:schemeClr val="tx1">
                    <a:lumMod val="75000"/>
                    <a:lumOff val="25000"/>
                  </a:schemeClr>
                </a:solidFill>
              </a:rPr>
              <a:t>在指定时间或定期触发事件的计划任务。</a:t>
            </a:r>
          </a:p>
        </p:txBody>
      </p:sp>
      <p:sp>
        <p:nvSpPr>
          <p:cNvPr id="5" name="文本框 4"/>
          <p:cNvSpPr txBox="1"/>
          <p:nvPr/>
        </p:nvSpPr>
        <p:spPr>
          <a:xfrm>
            <a:off x="399253" y="811034"/>
            <a:ext cx="2954655" cy="461665"/>
          </a:xfrm>
          <a:prstGeom prst="rect">
            <a:avLst/>
          </a:prstGeom>
          <a:noFill/>
        </p:spPr>
        <p:txBody>
          <a:bodyPr wrap="none" rtlCol="0">
            <a:spAutoFit/>
          </a:bodyPr>
          <a:lstStyle/>
          <a:p>
            <a:r>
              <a:rPr lang="zh-CN" altLang="en-US" sz="2400" b="1" dirty="0">
                <a:solidFill>
                  <a:schemeClr val="accent6"/>
                </a:solidFill>
              </a:rPr>
              <a:t>应用程序</a:t>
            </a:r>
            <a:r>
              <a:rPr lang="zh-CN" altLang="en-US" sz="2400" b="1" dirty="0" smtClean="0">
                <a:solidFill>
                  <a:schemeClr val="accent6"/>
                </a:solidFill>
              </a:rPr>
              <a:t>环境的特性</a:t>
            </a:r>
            <a:endParaRPr lang="zh-CN" altLang="en-US" sz="2400" b="1" dirty="0">
              <a:solidFill>
                <a:schemeClr val="accent6"/>
              </a:solidFill>
            </a:endParaRPr>
          </a:p>
        </p:txBody>
      </p:sp>
      <p:sp>
        <p:nvSpPr>
          <p:cNvPr id="6" name="椭圆 5"/>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525178" y="2228850"/>
            <a:ext cx="304800" cy="30480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8" name="矩形 7"/>
          <p:cNvSpPr/>
          <p:nvPr/>
        </p:nvSpPr>
        <p:spPr>
          <a:xfrm>
            <a:off x="525178" y="2654077"/>
            <a:ext cx="304800" cy="304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9" name="矩形 8"/>
          <p:cNvSpPr/>
          <p:nvPr/>
        </p:nvSpPr>
        <p:spPr>
          <a:xfrm>
            <a:off x="525178" y="3484514"/>
            <a:ext cx="304800" cy="30480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0" name="矩形 9"/>
          <p:cNvSpPr/>
          <p:nvPr/>
        </p:nvSpPr>
        <p:spPr>
          <a:xfrm>
            <a:off x="525178" y="3893774"/>
            <a:ext cx="304800" cy="304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11" name="矩形 10"/>
          <p:cNvSpPr/>
          <p:nvPr/>
        </p:nvSpPr>
        <p:spPr>
          <a:xfrm>
            <a:off x="525178" y="4303035"/>
            <a:ext cx="304800" cy="30480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sp>
        <p:nvSpPr>
          <p:cNvPr id="12" name="矩形 11"/>
          <p:cNvSpPr/>
          <p:nvPr/>
        </p:nvSpPr>
        <p:spPr>
          <a:xfrm>
            <a:off x="525178" y="5114486"/>
            <a:ext cx="304800" cy="304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6</a:t>
            </a:r>
            <a:endParaRPr lang="zh-CN" altLang="en-US" dirty="0"/>
          </a:p>
        </p:txBody>
      </p:sp>
    </p:spTree>
    <p:extLst>
      <p:ext uri="{BB962C8B-B14F-4D97-AF65-F5344CB8AC3E}">
        <p14:creationId xmlns:p14="http://schemas.microsoft.com/office/powerpoint/2010/main" val="36006133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55</a:t>
            </a:fld>
            <a:endParaRPr lang="zh-CN" altLang="en-US" dirty="0"/>
          </a:p>
        </p:txBody>
      </p:sp>
      <p:sp>
        <p:nvSpPr>
          <p:cNvPr id="3" name="矩形 2"/>
          <p:cNvSpPr/>
          <p:nvPr/>
        </p:nvSpPr>
        <p:spPr>
          <a:xfrm>
            <a:off x="187417" y="107693"/>
            <a:ext cx="4166525"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2.9 Google</a:t>
            </a:r>
            <a:r>
              <a:rPr lang="zh-CN" altLang="en-US" sz="2400" b="1" spc="225" dirty="0">
                <a:solidFill>
                  <a:schemeClr val="bg1"/>
                </a:solidFill>
                <a:latin typeface="微软雅黑" panose="020B0503020204020204" pitchFamily="34" charset="-122"/>
                <a:ea typeface="微软雅黑" panose="020B0503020204020204" pitchFamily="34" charset="-122"/>
              </a:rPr>
              <a:t>应用程序引擎</a:t>
            </a:r>
          </a:p>
        </p:txBody>
      </p:sp>
      <p:sp>
        <p:nvSpPr>
          <p:cNvPr id="5" name="文本框 4"/>
          <p:cNvSpPr txBox="1"/>
          <p:nvPr/>
        </p:nvSpPr>
        <p:spPr>
          <a:xfrm>
            <a:off x="399253" y="811034"/>
            <a:ext cx="1723549" cy="461665"/>
          </a:xfrm>
          <a:prstGeom prst="rect">
            <a:avLst/>
          </a:prstGeom>
          <a:noFill/>
        </p:spPr>
        <p:txBody>
          <a:bodyPr wrap="none" rtlCol="0">
            <a:spAutoFit/>
          </a:bodyPr>
          <a:lstStyle/>
          <a:p>
            <a:r>
              <a:rPr lang="zh-CN" altLang="en-US" sz="2400" b="1" dirty="0">
                <a:solidFill>
                  <a:schemeClr val="accent6"/>
                </a:solidFill>
              </a:rPr>
              <a:t>沙</a:t>
            </a:r>
            <a:r>
              <a:rPr lang="zh-CN" altLang="en-US" sz="2400" b="1" dirty="0" smtClean="0">
                <a:solidFill>
                  <a:schemeClr val="accent6"/>
                </a:solidFill>
              </a:rPr>
              <a:t>盒的限制</a:t>
            </a:r>
            <a:endParaRPr lang="zh-CN" altLang="en-US" sz="2400" b="1" dirty="0">
              <a:solidFill>
                <a:schemeClr val="accent6"/>
              </a:solidFill>
            </a:endParaRPr>
          </a:p>
        </p:txBody>
      </p:sp>
      <p:sp>
        <p:nvSpPr>
          <p:cNvPr id="6" name="椭圆 5"/>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7" name="组合 16"/>
          <p:cNvGrpSpPr/>
          <p:nvPr/>
        </p:nvGrpSpPr>
        <p:grpSpPr>
          <a:xfrm>
            <a:off x="409847" y="1370936"/>
            <a:ext cx="8362678" cy="1338829"/>
            <a:chOff x="592183" y="1370936"/>
            <a:chExt cx="7866016" cy="1338829"/>
          </a:xfrm>
        </p:grpSpPr>
        <p:sp>
          <p:nvSpPr>
            <p:cNvPr id="7" name="矩形 6"/>
            <p:cNvSpPr/>
            <p:nvPr/>
          </p:nvSpPr>
          <p:spPr>
            <a:xfrm>
              <a:off x="1199472" y="1370937"/>
              <a:ext cx="7134632" cy="1338828"/>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用户的应用程序只能通过</a:t>
              </a:r>
              <a:r>
                <a:rPr lang="en-US" altLang="zh-CN" dirty="0">
                  <a:solidFill>
                    <a:schemeClr val="tx1">
                      <a:lumMod val="75000"/>
                      <a:lumOff val="25000"/>
                    </a:schemeClr>
                  </a:solidFill>
                </a:rPr>
                <a:t>Google App Engine</a:t>
              </a:r>
              <a:r>
                <a:rPr lang="zh-CN" altLang="en-US" dirty="0">
                  <a:solidFill>
                    <a:schemeClr val="tx1">
                      <a:lumMod val="75000"/>
                      <a:lumOff val="25000"/>
                    </a:schemeClr>
                  </a:solidFill>
                </a:rPr>
                <a:t>提供的网址抓取</a:t>
              </a:r>
              <a:r>
                <a:rPr lang="en-US" altLang="zh-CN" dirty="0">
                  <a:solidFill>
                    <a:schemeClr val="tx1">
                      <a:lumMod val="75000"/>
                      <a:lumOff val="25000"/>
                    </a:schemeClr>
                  </a:solidFill>
                </a:rPr>
                <a:t>API</a:t>
              </a:r>
              <a:r>
                <a:rPr lang="zh-CN" altLang="en-US" dirty="0">
                  <a:solidFill>
                    <a:schemeClr val="tx1">
                      <a:lumMod val="75000"/>
                      <a:lumOff val="25000"/>
                    </a:schemeClr>
                  </a:solidFill>
                </a:rPr>
                <a:t>和电子邮件服务</a:t>
              </a:r>
              <a:r>
                <a:rPr lang="en-US" altLang="zh-CN" dirty="0">
                  <a:solidFill>
                    <a:schemeClr val="tx1">
                      <a:lumMod val="75000"/>
                      <a:lumOff val="25000"/>
                    </a:schemeClr>
                  </a:solidFill>
                </a:rPr>
                <a:t>API</a:t>
              </a:r>
              <a:r>
                <a:rPr lang="zh-CN" altLang="en-US" dirty="0">
                  <a:solidFill>
                    <a:schemeClr val="tx1">
                      <a:lumMod val="75000"/>
                      <a:lumOff val="25000"/>
                    </a:schemeClr>
                  </a:solidFill>
                </a:rPr>
                <a:t>来访问互联网中其他的计算机</a:t>
              </a:r>
              <a:r>
                <a:rPr lang="zh-CN" altLang="en-US" dirty="0" smtClean="0">
                  <a:solidFill>
                    <a:schemeClr val="tx1">
                      <a:lumMod val="75000"/>
                      <a:lumOff val="25000"/>
                    </a:schemeClr>
                  </a:solidFill>
                </a:rPr>
                <a:t>，其他</a:t>
              </a:r>
              <a:r>
                <a:rPr lang="zh-CN" altLang="en-US" dirty="0">
                  <a:solidFill>
                    <a:schemeClr val="tx1">
                      <a:lumMod val="75000"/>
                      <a:lumOff val="25000"/>
                    </a:schemeClr>
                  </a:solidFill>
                </a:rPr>
                <a:t>计算机如请求与该应用程序相连接，只能在标准接口上通过</a:t>
              </a:r>
              <a:r>
                <a:rPr lang="en-US" altLang="zh-CN" dirty="0">
                  <a:solidFill>
                    <a:schemeClr val="tx1">
                      <a:lumMod val="75000"/>
                      <a:lumOff val="25000"/>
                    </a:schemeClr>
                  </a:solidFill>
                </a:rPr>
                <a:t>HTTP</a:t>
              </a:r>
              <a:r>
                <a:rPr lang="zh-CN" altLang="en-US" dirty="0">
                  <a:solidFill>
                    <a:schemeClr val="tx1">
                      <a:lumMod val="75000"/>
                      <a:lumOff val="25000"/>
                    </a:schemeClr>
                  </a:solidFill>
                </a:rPr>
                <a:t>或</a:t>
              </a:r>
              <a:r>
                <a:rPr lang="en-US" altLang="zh-CN" dirty="0">
                  <a:solidFill>
                    <a:schemeClr val="tx1">
                      <a:lumMod val="75000"/>
                      <a:lumOff val="25000"/>
                    </a:schemeClr>
                  </a:solidFill>
                </a:rPr>
                <a:t>HTTPS</a:t>
              </a:r>
              <a:r>
                <a:rPr lang="zh-CN" altLang="en-US" dirty="0" smtClean="0">
                  <a:solidFill>
                    <a:schemeClr val="tx1">
                      <a:lumMod val="75000"/>
                      <a:lumOff val="25000"/>
                    </a:schemeClr>
                  </a:solidFill>
                </a:rPr>
                <a:t>进行</a:t>
              </a:r>
              <a:endParaRPr lang="zh-CN" altLang="en-US" dirty="0">
                <a:solidFill>
                  <a:schemeClr val="tx1">
                    <a:lumMod val="75000"/>
                    <a:lumOff val="25000"/>
                  </a:schemeClr>
                </a:solidFill>
              </a:endParaRPr>
            </a:p>
          </p:txBody>
        </p:sp>
        <p:sp>
          <p:nvSpPr>
            <p:cNvPr id="10" name="矩形 9"/>
            <p:cNvSpPr/>
            <p:nvPr/>
          </p:nvSpPr>
          <p:spPr>
            <a:xfrm>
              <a:off x="592183" y="1370936"/>
              <a:ext cx="607289" cy="1338827"/>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Impact" panose="020B0806030902050204" pitchFamily="34" charset="0"/>
                </a:rPr>
                <a:t>1</a:t>
              </a:r>
              <a:endParaRPr lang="zh-CN" altLang="en-US" sz="3600" dirty="0">
                <a:latin typeface="Impact" panose="020B0806030902050204" pitchFamily="34" charset="0"/>
              </a:endParaRPr>
            </a:p>
          </p:txBody>
        </p:sp>
        <p:sp>
          <p:nvSpPr>
            <p:cNvPr id="13" name="矩形 12"/>
            <p:cNvSpPr/>
            <p:nvPr/>
          </p:nvSpPr>
          <p:spPr>
            <a:xfrm>
              <a:off x="8334104" y="1370937"/>
              <a:ext cx="124095" cy="133882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Impact" panose="020B0806030902050204" pitchFamily="34" charset="0"/>
              </a:endParaRPr>
            </a:p>
          </p:txBody>
        </p:sp>
      </p:grpSp>
      <p:grpSp>
        <p:nvGrpSpPr>
          <p:cNvPr id="18" name="组合 17"/>
          <p:cNvGrpSpPr/>
          <p:nvPr/>
        </p:nvGrpSpPr>
        <p:grpSpPr>
          <a:xfrm>
            <a:off x="409847" y="2918798"/>
            <a:ext cx="7866016" cy="1338828"/>
            <a:chOff x="592183" y="2976098"/>
            <a:chExt cx="7866016" cy="1338828"/>
          </a:xfrm>
        </p:grpSpPr>
        <p:sp>
          <p:nvSpPr>
            <p:cNvPr id="8" name="矩形 7"/>
            <p:cNvSpPr/>
            <p:nvPr/>
          </p:nvSpPr>
          <p:spPr>
            <a:xfrm>
              <a:off x="1199472" y="2976098"/>
              <a:ext cx="7134632" cy="1338828"/>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应用程序无法对</a:t>
              </a:r>
              <a:r>
                <a:rPr lang="en-US" altLang="zh-CN" dirty="0">
                  <a:solidFill>
                    <a:schemeClr val="tx1">
                      <a:lumMod val="75000"/>
                      <a:lumOff val="25000"/>
                    </a:schemeClr>
                  </a:solidFill>
                </a:rPr>
                <a:t>Google App Engine</a:t>
              </a:r>
              <a:r>
                <a:rPr lang="zh-CN" altLang="en-US" dirty="0">
                  <a:solidFill>
                    <a:schemeClr val="tx1">
                      <a:lumMod val="75000"/>
                      <a:lumOff val="25000"/>
                    </a:schemeClr>
                  </a:solidFill>
                </a:rPr>
                <a:t>的文件系统进行写入操作，只能读取应用程序代码上的文件，并且该应用程序必须使用</a:t>
              </a:r>
              <a:r>
                <a:rPr lang="en-US" altLang="zh-CN" dirty="0">
                  <a:solidFill>
                    <a:schemeClr val="tx1">
                      <a:lumMod val="75000"/>
                      <a:lumOff val="25000"/>
                    </a:schemeClr>
                  </a:solidFill>
                </a:rPr>
                <a:t>Google App Engine</a:t>
              </a:r>
              <a:r>
                <a:rPr lang="zh-CN" altLang="en-US" dirty="0">
                  <a:solidFill>
                    <a:schemeClr val="tx1">
                      <a:lumMod val="75000"/>
                      <a:lumOff val="25000"/>
                    </a:schemeClr>
                  </a:solidFill>
                </a:rPr>
                <a:t>的</a:t>
              </a:r>
              <a:r>
                <a:rPr lang="en-US" altLang="zh-CN" dirty="0">
                  <a:solidFill>
                    <a:schemeClr val="tx1">
                      <a:lumMod val="75000"/>
                      <a:lumOff val="25000"/>
                    </a:schemeClr>
                  </a:solidFill>
                </a:rPr>
                <a:t>Data Store</a:t>
              </a:r>
              <a:r>
                <a:rPr lang="zh-CN" altLang="en-US" dirty="0">
                  <a:solidFill>
                    <a:schemeClr val="tx1">
                      <a:lumMod val="75000"/>
                      <a:lumOff val="25000"/>
                    </a:schemeClr>
                  </a:solidFill>
                </a:rPr>
                <a:t>数据库来存储应用程序运行期间持续存在的数据</a:t>
              </a:r>
              <a:endParaRPr lang="en-US" altLang="zh-CN" dirty="0">
                <a:solidFill>
                  <a:schemeClr val="tx1">
                    <a:lumMod val="75000"/>
                    <a:lumOff val="25000"/>
                  </a:schemeClr>
                </a:solidFill>
              </a:endParaRPr>
            </a:p>
          </p:txBody>
        </p:sp>
        <p:sp>
          <p:nvSpPr>
            <p:cNvPr id="11" name="矩形 10"/>
            <p:cNvSpPr/>
            <p:nvPr/>
          </p:nvSpPr>
          <p:spPr>
            <a:xfrm>
              <a:off x="592183" y="2976098"/>
              <a:ext cx="607289" cy="1338828"/>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Impact" panose="020B0806030902050204" pitchFamily="34" charset="0"/>
                </a:rPr>
                <a:t>2</a:t>
              </a:r>
              <a:endParaRPr lang="zh-CN" altLang="en-US" sz="3600" dirty="0">
                <a:latin typeface="Impact" panose="020B0806030902050204" pitchFamily="34" charset="0"/>
              </a:endParaRPr>
            </a:p>
          </p:txBody>
        </p:sp>
        <p:sp>
          <p:nvSpPr>
            <p:cNvPr id="14" name="矩形 13"/>
            <p:cNvSpPr/>
            <p:nvPr/>
          </p:nvSpPr>
          <p:spPr>
            <a:xfrm>
              <a:off x="8334104" y="2976098"/>
              <a:ext cx="124095" cy="133882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Impact" panose="020B0806030902050204" pitchFamily="34" charset="0"/>
              </a:endParaRPr>
            </a:p>
          </p:txBody>
        </p:sp>
      </p:grpSp>
      <p:grpSp>
        <p:nvGrpSpPr>
          <p:cNvPr id="16" name="组合 15"/>
          <p:cNvGrpSpPr/>
          <p:nvPr/>
        </p:nvGrpSpPr>
        <p:grpSpPr>
          <a:xfrm>
            <a:off x="409847" y="4466660"/>
            <a:ext cx="7219678" cy="1338828"/>
            <a:chOff x="592183" y="4581260"/>
            <a:chExt cx="7866016" cy="1338828"/>
          </a:xfrm>
        </p:grpSpPr>
        <p:sp>
          <p:nvSpPr>
            <p:cNvPr id="9" name="矩形 8"/>
            <p:cNvSpPr/>
            <p:nvPr/>
          </p:nvSpPr>
          <p:spPr>
            <a:xfrm>
              <a:off x="1199472" y="4581260"/>
              <a:ext cx="7134632" cy="1338828"/>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应用程序只有在响应网络请求时才运行，并且这个响应时间必须极短，在几秒之内必须完成。与此同时，请求处理的程序不能在自己的响应发送后产生子进程或执行代码</a:t>
              </a:r>
            </a:p>
          </p:txBody>
        </p:sp>
        <p:sp>
          <p:nvSpPr>
            <p:cNvPr id="12" name="矩形 11"/>
            <p:cNvSpPr/>
            <p:nvPr/>
          </p:nvSpPr>
          <p:spPr>
            <a:xfrm>
              <a:off x="592183" y="4581260"/>
              <a:ext cx="607289" cy="1338828"/>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latin typeface="Impact" panose="020B0806030902050204" pitchFamily="34" charset="0"/>
                </a:rPr>
                <a:t>3</a:t>
              </a:r>
              <a:endParaRPr lang="zh-CN" altLang="en-US" sz="3600" dirty="0">
                <a:latin typeface="Impact" panose="020B0806030902050204" pitchFamily="34" charset="0"/>
              </a:endParaRPr>
            </a:p>
          </p:txBody>
        </p:sp>
        <p:sp>
          <p:nvSpPr>
            <p:cNvPr id="15" name="矩形 14"/>
            <p:cNvSpPr/>
            <p:nvPr/>
          </p:nvSpPr>
          <p:spPr>
            <a:xfrm>
              <a:off x="8334104" y="4581260"/>
              <a:ext cx="124095" cy="133882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Impact" panose="020B0806030902050204" pitchFamily="34" charset="0"/>
              </a:endParaRPr>
            </a:p>
          </p:txBody>
        </p:sp>
      </p:grpSp>
    </p:spTree>
    <p:extLst>
      <p:ext uri="{BB962C8B-B14F-4D97-AF65-F5344CB8AC3E}">
        <p14:creationId xmlns:p14="http://schemas.microsoft.com/office/powerpoint/2010/main" val="11688736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56</a:t>
            </a:fld>
            <a:endParaRPr lang="zh-CN" altLang="en-US" dirty="0"/>
          </a:p>
        </p:txBody>
      </p:sp>
      <p:sp>
        <p:nvSpPr>
          <p:cNvPr id="3" name="矩形 2"/>
          <p:cNvSpPr/>
          <p:nvPr/>
        </p:nvSpPr>
        <p:spPr>
          <a:xfrm>
            <a:off x="187417" y="107693"/>
            <a:ext cx="4166525"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2.9 Google</a:t>
            </a:r>
            <a:r>
              <a:rPr lang="zh-CN" altLang="en-US" sz="2400" b="1" spc="225" dirty="0">
                <a:solidFill>
                  <a:schemeClr val="bg1"/>
                </a:solidFill>
                <a:latin typeface="微软雅黑" panose="020B0503020204020204" pitchFamily="34" charset="-122"/>
                <a:ea typeface="微软雅黑" panose="020B0503020204020204" pitchFamily="34" charset="-122"/>
              </a:rPr>
              <a:t>应用程序引擎</a:t>
            </a:r>
          </a:p>
        </p:txBody>
      </p:sp>
      <p:sp>
        <p:nvSpPr>
          <p:cNvPr id="4" name="文本框 3"/>
          <p:cNvSpPr txBox="1"/>
          <p:nvPr/>
        </p:nvSpPr>
        <p:spPr>
          <a:xfrm>
            <a:off x="399253" y="811034"/>
            <a:ext cx="3789820" cy="461665"/>
          </a:xfrm>
          <a:prstGeom prst="rect">
            <a:avLst/>
          </a:prstGeom>
          <a:noFill/>
        </p:spPr>
        <p:txBody>
          <a:bodyPr wrap="none" rtlCol="0">
            <a:spAutoFit/>
          </a:bodyPr>
          <a:lstStyle/>
          <a:p>
            <a:r>
              <a:rPr lang="en-US" altLang="zh-CN" sz="2400" b="1" dirty="0">
                <a:solidFill>
                  <a:schemeClr val="accent6"/>
                </a:solidFill>
              </a:rPr>
              <a:t>Google App Engine</a:t>
            </a:r>
            <a:r>
              <a:rPr lang="zh-CN" altLang="en-US" sz="2400" b="1" dirty="0">
                <a:solidFill>
                  <a:schemeClr val="accent6"/>
                </a:solidFill>
              </a:rPr>
              <a:t>服务</a:t>
            </a:r>
          </a:p>
        </p:txBody>
      </p:sp>
      <p:sp>
        <p:nvSpPr>
          <p:cNvPr id="5" name="椭圆 4"/>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640852" y="1388810"/>
            <a:ext cx="8064998" cy="4095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 name="文本框 6"/>
          <p:cNvSpPr txBox="1"/>
          <p:nvPr/>
        </p:nvSpPr>
        <p:spPr>
          <a:xfrm>
            <a:off x="3870213" y="1388810"/>
            <a:ext cx="1510350" cy="369332"/>
          </a:xfrm>
          <a:prstGeom prst="rect">
            <a:avLst/>
          </a:prstGeom>
          <a:noFill/>
        </p:spPr>
        <p:txBody>
          <a:bodyPr wrap="none" rtlCol="0">
            <a:spAutoFit/>
          </a:bodyPr>
          <a:lstStyle/>
          <a:p>
            <a:r>
              <a:rPr lang="zh-CN" altLang="en-US" b="1" dirty="0">
                <a:solidFill>
                  <a:schemeClr val="tx1">
                    <a:lumMod val="75000"/>
                    <a:lumOff val="25000"/>
                  </a:schemeClr>
                </a:solidFill>
              </a:rPr>
              <a:t>图像操作</a:t>
            </a:r>
            <a:r>
              <a:rPr lang="en-US" altLang="zh-CN" b="1" dirty="0">
                <a:solidFill>
                  <a:schemeClr val="tx1">
                    <a:lumMod val="75000"/>
                    <a:lumOff val="25000"/>
                  </a:schemeClr>
                </a:solidFill>
              </a:rPr>
              <a:t>API</a:t>
            </a:r>
            <a:endParaRPr lang="zh-CN" altLang="en-US" b="1" dirty="0">
              <a:solidFill>
                <a:schemeClr val="tx1">
                  <a:lumMod val="75000"/>
                  <a:lumOff val="25000"/>
                </a:schemeClr>
              </a:solidFill>
            </a:endParaRPr>
          </a:p>
        </p:txBody>
      </p:sp>
      <p:sp>
        <p:nvSpPr>
          <p:cNvPr id="8" name="矩形 7"/>
          <p:cNvSpPr/>
          <p:nvPr/>
        </p:nvSpPr>
        <p:spPr>
          <a:xfrm>
            <a:off x="640852" y="2238457"/>
            <a:ext cx="8064998" cy="4095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 name="文本框 8"/>
          <p:cNvSpPr txBox="1"/>
          <p:nvPr/>
        </p:nvSpPr>
        <p:spPr>
          <a:xfrm>
            <a:off x="4044771" y="2238457"/>
            <a:ext cx="1048685" cy="369332"/>
          </a:xfrm>
          <a:prstGeom prst="rect">
            <a:avLst/>
          </a:prstGeom>
          <a:noFill/>
        </p:spPr>
        <p:txBody>
          <a:bodyPr wrap="none" rtlCol="0">
            <a:spAutoFit/>
          </a:bodyPr>
          <a:lstStyle/>
          <a:p>
            <a:r>
              <a:rPr lang="zh-CN" altLang="en-US" b="1" dirty="0">
                <a:solidFill>
                  <a:schemeClr val="tx1">
                    <a:lumMod val="75000"/>
                    <a:lumOff val="25000"/>
                  </a:schemeClr>
                </a:solidFill>
              </a:rPr>
              <a:t>邮件</a:t>
            </a:r>
            <a:r>
              <a:rPr lang="en-US" altLang="zh-CN" b="1" dirty="0">
                <a:solidFill>
                  <a:schemeClr val="tx1">
                    <a:lumMod val="75000"/>
                    <a:lumOff val="25000"/>
                  </a:schemeClr>
                </a:solidFill>
              </a:rPr>
              <a:t>API</a:t>
            </a:r>
            <a:endParaRPr lang="zh-CN" altLang="en-US" b="1" dirty="0">
              <a:solidFill>
                <a:schemeClr val="tx1">
                  <a:lumMod val="75000"/>
                  <a:lumOff val="25000"/>
                </a:schemeClr>
              </a:solidFill>
            </a:endParaRPr>
          </a:p>
        </p:txBody>
      </p:sp>
      <p:sp>
        <p:nvSpPr>
          <p:cNvPr id="10" name="矩形 9"/>
          <p:cNvSpPr/>
          <p:nvPr/>
        </p:nvSpPr>
        <p:spPr>
          <a:xfrm>
            <a:off x="640852" y="3120851"/>
            <a:ext cx="8064998" cy="4095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1" name="文本框 10"/>
          <p:cNvSpPr txBox="1"/>
          <p:nvPr/>
        </p:nvSpPr>
        <p:spPr>
          <a:xfrm>
            <a:off x="3671440" y="3120851"/>
            <a:ext cx="1907895" cy="369332"/>
          </a:xfrm>
          <a:prstGeom prst="rect">
            <a:avLst/>
          </a:prstGeom>
          <a:noFill/>
        </p:spPr>
        <p:txBody>
          <a:bodyPr wrap="none" rtlCol="0">
            <a:spAutoFit/>
          </a:bodyPr>
          <a:lstStyle/>
          <a:p>
            <a:r>
              <a:rPr lang="en-US" altLang="zh-CN" b="1" dirty="0">
                <a:solidFill>
                  <a:schemeClr val="tx1">
                    <a:lumMod val="75000"/>
                    <a:lumOff val="25000"/>
                  </a:schemeClr>
                </a:solidFill>
              </a:rPr>
              <a:t>Memcache API</a:t>
            </a:r>
            <a:endParaRPr lang="zh-CN" altLang="en-US" b="1" dirty="0">
              <a:solidFill>
                <a:schemeClr val="tx1">
                  <a:lumMod val="75000"/>
                  <a:lumOff val="25000"/>
                </a:schemeClr>
              </a:solidFill>
            </a:endParaRPr>
          </a:p>
        </p:txBody>
      </p:sp>
      <p:sp>
        <p:nvSpPr>
          <p:cNvPr id="12" name="矩形 11"/>
          <p:cNvSpPr/>
          <p:nvPr/>
        </p:nvSpPr>
        <p:spPr>
          <a:xfrm>
            <a:off x="640852" y="4010743"/>
            <a:ext cx="8064998" cy="4095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3" name="文本框 12"/>
          <p:cNvSpPr txBox="1"/>
          <p:nvPr/>
        </p:nvSpPr>
        <p:spPr>
          <a:xfrm>
            <a:off x="4101044" y="4010743"/>
            <a:ext cx="1048685" cy="369332"/>
          </a:xfrm>
          <a:prstGeom prst="rect">
            <a:avLst/>
          </a:prstGeom>
          <a:noFill/>
        </p:spPr>
        <p:txBody>
          <a:bodyPr wrap="none" rtlCol="0">
            <a:spAutoFit/>
          </a:bodyPr>
          <a:lstStyle/>
          <a:p>
            <a:r>
              <a:rPr lang="zh-CN" altLang="en-US" b="1" dirty="0">
                <a:solidFill>
                  <a:schemeClr val="tx1">
                    <a:lumMod val="75000"/>
                    <a:lumOff val="25000"/>
                  </a:schemeClr>
                </a:solidFill>
              </a:rPr>
              <a:t>用户</a:t>
            </a:r>
            <a:r>
              <a:rPr lang="en-US" altLang="zh-CN" b="1" dirty="0">
                <a:solidFill>
                  <a:schemeClr val="tx1">
                    <a:lumMod val="75000"/>
                    <a:lumOff val="25000"/>
                  </a:schemeClr>
                </a:solidFill>
              </a:rPr>
              <a:t>API</a:t>
            </a:r>
            <a:endParaRPr lang="zh-CN" altLang="en-US" b="1" dirty="0">
              <a:solidFill>
                <a:schemeClr val="tx1">
                  <a:lumMod val="75000"/>
                  <a:lumOff val="25000"/>
                </a:schemeClr>
              </a:solidFill>
            </a:endParaRPr>
          </a:p>
        </p:txBody>
      </p:sp>
      <p:sp>
        <p:nvSpPr>
          <p:cNvPr id="14" name="矩形 13"/>
          <p:cNvSpPr/>
          <p:nvPr/>
        </p:nvSpPr>
        <p:spPr>
          <a:xfrm>
            <a:off x="640852" y="4860392"/>
            <a:ext cx="8064998" cy="4095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5" name="文本框 14"/>
          <p:cNvSpPr txBox="1"/>
          <p:nvPr/>
        </p:nvSpPr>
        <p:spPr>
          <a:xfrm>
            <a:off x="3985627" y="4860392"/>
            <a:ext cx="1279517" cy="369332"/>
          </a:xfrm>
          <a:prstGeom prst="rect">
            <a:avLst/>
          </a:prstGeom>
          <a:noFill/>
        </p:spPr>
        <p:txBody>
          <a:bodyPr wrap="none" rtlCol="0">
            <a:spAutoFit/>
          </a:bodyPr>
          <a:lstStyle/>
          <a:p>
            <a:r>
              <a:rPr lang="zh-CN" altLang="en-US" b="1" dirty="0">
                <a:solidFill>
                  <a:schemeClr val="tx1">
                    <a:lumMod val="75000"/>
                    <a:lumOff val="25000"/>
                  </a:schemeClr>
                </a:solidFill>
              </a:rPr>
              <a:t>数据库</a:t>
            </a:r>
            <a:r>
              <a:rPr lang="en-US" altLang="zh-CN" b="1" dirty="0">
                <a:solidFill>
                  <a:schemeClr val="tx1">
                    <a:lumMod val="75000"/>
                    <a:lumOff val="25000"/>
                  </a:schemeClr>
                </a:solidFill>
              </a:rPr>
              <a:t>API</a:t>
            </a:r>
            <a:endParaRPr lang="zh-CN" altLang="en-US" b="1" dirty="0">
              <a:solidFill>
                <a:schemeClr val="tx1">
                  <a:lumMod val="75000"/>
                  <a:lumOff val="25000"/>
                </a:schemeClr>
              </a:solidFill>
            </a:endParaRPr>
          </a:p>
        </p:txBody>
      </p:sp>
      <p:grpSp>
        <p:nvGrpSpPr>
          <p:cNvPr id="31" name="组合 30"/>
          <p:cNvGrpSpPr/>
          <p:nvPr/>
        </p:nvGrpSpPr>
        <p:grpSpPr>
          <a:xfrm>
            <a:off x="3215344" y="1833754"/>
            <a:ext cx="2916015" cy="369332"/>
            <a:chOff x="572575" y="1835374"/>
            <a:chExt cx="2916015" cy="369332"/>
          </a:xfrm>
        </p:grpSpPr>
        <p:sp>
          <p:nvSpPr>
            <p:cNvPr id="16" name="矩形 15"/>
            <p:cNvSpPr/>
            <p:nvPr/>
          </p:nvSpPr>
          <p:spPr>
            <a:xfrm>
              <a:off x="572575" y="1835374"/>
              <a:ext cx="1165964" cy="369332"/>
            </a:xfrm>
            <a:prstGeom prst="rect">
              <a:avLst/>
            </a:prstGeom>
          </p:spPr>
          <p:txBody>
            <a:bodyPr wrap="square">
              <a:spAutoFit/>
            </a:bodyPr>
            <a:lstStyle/>
            <a:p>
              <a:r>
                <a:rPr lang="en-US" altLang="zh-CN" dirty="0">
                  <a:solidFill>
                    <a:schemeClr val="tx1">
                      <a:lumMod val="75000"/>
                      <a:lumOff val="25000"/>
                    </a:schemeClr>
                  </a:solidFill>
                </a:rPr>
                <a:t>Image</a:t>
              </a:r>
              <a:r>
                <a:rPr lang="zh-CN" altLang="en-US" dirty="0" smtClean="0">
                  <a:solidFill>
                    <a:schemeClr val="tx1">
                      <a:lumMod val="75000"/>
                      <a:lumOff val="25000"/>
                    </a:schemeClr>
                  </a:solidFill>
                </a:rPr>
                <a:t>类</a:t>
              </a:r>
              <a:endParaRPr lang="zh-CN" altLang="en-US" dirty="0">
                <a:solidFill>
                  <a:schemeClr val="tx1">
                    <a:lumMod val="75000"/>
                    <a:lumOff val="25000"/>
                  </a:schemeClr>
                </a:solidFill>
              </a:endParaRPr>
            </a:p>
          </p:txBody>
        </p:sp>
        <p:sp>
          <p:nvSpPr>
            <p:cNvPr id="17" name="矩形 16"/>
            <p:cNvSpPr/>
            <p:nvPr/>
          </p:nvSpPr>
          <p:spPr>
            <a:xfrm>
              <a:off x="1994591" y="1835374"/>
              <a:ext cx="1493999" cy="369332"/>
            </a:xfrm>
            <a:prstGeom prst="rect">
              <a:avLst/>
            </a:prstGeom>
          </p:spPr>
          <p:txBody>
            <a:bodyPr wrap="none">
              <a:spAutoFit/>
            </a:bodyPr>
            <a:lstStyle/>
            <a:p>
              <a:r>
                <a:rPr lang="en-US" altLang="zh-CN" dirty="0">
                  <a:solidFill>
                    <a:schemeClr val="tx1">
                      <a:lumMod val="75000"/>
                      <a:lumOff val="25000"/>
                    </a:schemeClr>
                  </a:solidFill>
                </a:rPr>
                <a:t>exception</a:t>
              </a:r>
              <a:r>
                <a:rPr lang="zh-CN" altLang="en-US" dirty="0">
                  <a:solidFill>
                    <a:schemeClr val="tx1">
                      <a:lumMod val="75000"/>
                      <a:lumOff val="25000"/>
                    </a:schemeClr>
                  </a:solidFill>
                </a:rPr>
                <a:t>类</a:t>
              </a:r>
            </a:p>
          </p:txBody>
        </p:sp>
      </p:grpSp>
      <p:grpSp>
        <p:nvGrpSpPr>
          <p:cNvPr id="33" name="组合 32"/>
          <p:cNvGrpSpPr/>
          <p:nvPr/>
        </p:nvGrpSpPr>
        <p:grpSpPr>
          <a:xfrm>
            <a:off x="2698518" y="2699774"/>
            <a:ext cx="3949667" cy="369332"/>
            <a:chOff x="572575" y="2701394"/>
            <a:chExt cx="3949667" cy="369332"/>
          </a:xfrm>
        </p:grpSpPr>
        <p:sp>
          <p:nvSpPr>
            <p:cNvPr id="18" name="矩形 17"/>
            <p:cNvSpPr/>
            <p:nvPr/>
          </p:nvSpPr>
          <p:spPr>
            <a:xfrm>
              <a:off x="572575" y="2701394"/>
              <a:ext cx="2096410" cy="369332"/>
            </a:xfrm>
            <a:prstGeom prst="rect">
              <a:avLst/>
            </a:prstGeom>
          </p:spPr>
          <p:txBody>
            <a:bodyPr wrap="square">
              <a:spAutoFit/>
            </a:bodyPr>
            <a:lstStyle/>
            <a:p>
              <a:r>
                <a:rPr lang="zh-CN" altLang="en-US" dirty="0">
                  <a:solidFill>
                    <a:schemeClr val="tx1">
                      <a:lumMod val="75000"/>
                      <a:lumOff val="25000"/>
                    </a:schemeClr>
                  </a:solidFill>
                </a:rPr>
                <a:t>允许的附件类型</a:t>
              </a:r>
            </a:p>
          </p:txBody>
        </p:sp>
        <p:sp>
          <p:nvSpPr>
            <p:cNvPr id="19" name="矩形 18"/>
            <p:cNvSpPr/>
            <p:nvPr/>
          </p:nvSpPr>
          <p:spPr>
            <a:xfrm>
              <a:off x="2534197" y="2701394"/>
              <a:ext cx="1988045" cy="369332"/>
            </a:xfrm>
            <a:prstGeom prst="rect">
              <a:avLst/>
            </a:prstGeom>
          </p:spPr>
          <p:txBody>
            <a:bodyPr wrap="none">
              <a:spAutoFit/>
            </a:bodyPr>
            <a:lstStyle/>
            <a:p>
              <a:r>
                <a:rPr lang="en-US" altLang="zh-CN" dirty="0">
                  <a:solidFill>
                    <a:schemeClr val="tx1">
                      <a:lumMod val="75000"/>
                      <a:lumOff val="25000"/>
                    </a:schemeClr>
                  </a:solidFill>
                </a:rPr>
                <a:t>EmailMessage</a:t>
              </a:r>
              <a:r>
                <a:rPr lang="zh-CN" altLang="en-US" dirty="0">
                  <a:solidFill>
                    <a:schemeClr val="tx1">
                      <a:lumMod val="75000"/>
                      <a:lumOff val="25000"/>
                    </a:schemeClr>
                  </a:solidFill>
                </a:rPr>
                <a:t>类</a:t>
              </a:r>
            </a:p>
          </p:txBody>
        </p:sp>
      </p:grpSp>
      <p:grpSp>
        <p:nvGrpSpPr>
          <p:cNvPr id="35" name="组合 34"/>
          <p:cNvGrpSpPr/>
          <p:nvPr/>
        </p:nvGrpSpPr>
        <p:grpSpPr>
          <a:xfrm>
            <a:off x="3408345" y="3535348"/>
            <a:ext cx="2530012" cy="369332"/>
            <a:chOff x="572575" y="3536968"/>
            <a:chExt cx="2530012" cy="369332"/>
          </a:xfrm>
        </p:grpSpPr>
        <p:sp>
          <p:nvSpPr>
            <p:cNvPr id="20" name="矩形 19"/>
            <p:cNvSpPr/>
            <p:nvPr/>
          </p:nvSpPr>
          <p:spPr>
            <a:xfrm>
              <a:off x="572575" y="3536968"/>
              <a:ext cx="2096410" cy="369332"/>
            </a:xfrm>
            <a:prstGeom prst="rect">
              <a:avLst/>
            </a:prstGeom>
          </p:spPr>
          <p:txBody>
            <a:bodyPr wrap="square">
              <a:spAutoFit/>
            </a:bodyPr>
            <a:lstStyle/>
            <a:p>
              <a:r>
                <a:rPr lang="zh-CN" altLang="en-US" dirty="0">
                  <a:solidFill>
                    <a:schemeClr val="tx1">
                      <a:lumMod val="75000"/>
                      <a:lumOff val="25000"/>
                    </a:schemeClr>
                  </a:solidFill>
                </a:rPr>
                <a:t>构造函数</a:t>
              </a:r>
            </a:p>
          </p:txBody>
        </p:sp>
        <p:sp>
          <p:nvSpPr>
            <p:cNvPr id="21" name="矩形 20"/>
            <p:cNvSpPr/>
            <p:nvPr/>
          </p:nvSpPr>
          <p:spPr>
            <a:xfrm>
              <a:off x="1994591" y="3536968"/>
              <a:ext cx="1107996" cy="369332"/>
            </a:xfrm>
            <a:prstGeom prst="rect">
              <a:avLst/>
            </a:prstGeom>
          </p:spPr>
          <p:txBody>
            <a:bodyPr wrap="none">
              <a:spAutoFit/>
            </a:bodyPr>
            <a:lstStyle/>
            <a:p>
              <a:r>
                <a:rPr lang="zh-CN" altLang="en-US" dirty="0">
                  <a:solidFill>
                    <a:schemeClr val="tx1">
                      <a:lumMod val="75000"/>
                      <a:lumOff val="25000"/>
                    </a:schemeClr>
                  </a:solidFill>
                </a:rPr>
                <a:t>实例方法</a:t>
              </a:r>
            </a:p>
          </p:txBody>
        </p:sp>
      </p:grpSp>
      <p:grpSp>
        <p:nvGrpSpPr>
          <p:cNvPr id="37" name="组合 36"/>
          <p:cNvGrpSpPr/>
          <p:nvPr/>
        </p:nvGrpSpPr>
        <p:grpSpPr>
          <a:xfrm>
            <a:off x="2818697" y="4400173"/>
            <a:ext cx="3709309" cy="369332"/>
            <a:chOff x="572575" y="4401793"/>
            <a:chExt cx="3709309" cy="369332"/>
          </a:xfrm>
        </p:grpSpPr>
        <p:sp>
          <p:nvSpPr>
            <p:cNvPr id="22" name="矩形 21"/>
            <p:cNvSpPr/>
            <p:nvPr/>
          </p:nvSpPr>
          <p:spPr>
            <a:xfrm>
              <a:off x="572575" y="4401793"/>
              <a:ext cx="2096410" cy="369332"/>
            </a:xfrm>
            <a:prstGeom prst="rect">
              <a:avLst/>
            </a:prstGeom>
          </p:spPr>
          <p:txBody>
            <a:bodyPr wrap="square">
              <a:spAutoFit/>
            </a:bodyPr>
            <a:lstStyle/>
            <a:p>
              <a:r>
                <a:rPr lang="en-US" altLang="zh-CN" dirty="0">
                  <a:solidFill>
                    <a:schemeClr val="tx1">
                      <a:lumMod val="75000"/>
                      <a:lumOff val="25000"/>
                    </a:schemeClr>
                  </a:solidFill>
                </a:rPr>
                <a:t>User</a:t>
              </a:r>
              <a:r>
                <a:rPr lang="zh-CN" altLang="en-US" dirty="0">
                  <a:solidFill>
                    <a:schemeClr val="tx1">
                      <a:lumMod val="75000"/>
                      <a:lumOff val="25000"/>
                    </a:schemeClr>
                  </a:solidFill>
                </a:rPr>
                <a:t>对象</a:t>
              </a:r>
            </a:p>
          </p:txBody>
        </p:sp>
        <p:sp>
          <p:nvSpPr>
            <p:cNvPr id="23" name="矩形 22"/>
            <p:cNvSpPr/>
            <p:nvPr/>
          </p:nvSpPr>
          <p:spPr>
            <a:xfrm>
              <a:off x="1994591" y="4401793"/>
              <a:ext cx="1107996" cy="369332"/>
            </a:xfrm>
            <a:prstGeom prst="rect">
              <a:avLst/>
            </a:prstGeom>
          </p:spPr>
          <p:txBody>
            <a:bodyPr wrap="none">
              <a:spAutoFit/>
            </a:bodyPr>
            <a:lstStyle/>
            <a:p>
              <a:r>
                <a:rPr lang="zh-CN" altLang="en-US" dirty="0">
                  <a:solidFill>
                    <a:schemeClr val="tx1">
                      <a:lumMod val="75000"/>
                      <a:lumOff val="25000"/>
                    </a:schemeClr>
                  </a:solidFill>
                </a:rPr>
                <a:t>登录网址</a:t>
              </a:r>
            </a:p>
          </p:txBody>
        </p:sp>
        <p:sp>
          <p:nvSpPr>
            <p:cNvPr id="24" name="矩形 23"/>
            <p:cNvSpPr/>
            <p:nvPr/>
          </p:nvSpPr>
          <p:spPr>
            <a:xfrm>
              <a:off x="3366249" y="4401793"/>
              <a:ext cx="915635" cy="369332"/>
            </a:xfrm>
            <a:prstGeom prst="rect">
              <a:avLst/>
            </a:prstGeom>
          </p:spPr>
          <p:txBody>
            <a:bodyPr wrap="none">
              <a:spAutoFit/>
            </a:bodyPr>
            <a:lstStyle/>
            <a:p>
              <a:r>
                <a:rPr lang="en-US" altLang="zh-CN" dirty="0">
                  <a:solidFill>
                    <a:schemeClr val="tx1">
                      <a:lumMod val="75000"/>
                      <a:lumOff val="25000"/>
                    </a:schemeClr>
                  </a:solidFill>
                </a:rPr>
                <a:t>User</a:t>
              </a:r>
              <a:r>
                <a:rPr lang="zh-CN" altLang="en-US" dirty="0">
                  <a:solidFill>
                    <a:schemeClr val="tx1">
                      <a:lumMod val="75000"/>
                      <a:lumOff val="25000"/>
                    </a:schemeClr>
                  </a:solidFill>
                </a:rPr>
                <a:t>类</a:t>
              </a:r>
            </a:p>
          </p:txBody>
        </p:sp>
      </p:grpSp>
      <p:grpSp>
        <p:nvGrpSpPr>
          <p:cNvPr id="39" name="组合 38"/>
          <p:cNvGrpSpPr/>
          <p:nvPr/>
        </p:nvGrpSpPr>
        <p:grpSpPr>
          <a:xfrm>
            <a:off x="1383531" y="5327777"/>
            <a:ext cx="6579641" cy="369332"/>
            <a:chOff x="572575" y="5329397"/>
            <a:chExt cx="6579641" cy="369332"/>
          </a:xfrm>
        </p:grpSpPr>
        <p:sp>
          <p:nvSpPr>
            <p:cNvPr id="25" name="矩形 24"/>
            <p:cNvSpPr/>
            <p:nvPr/>
          </p:nvSpPr>
          <p:spPr>
            <a:xfrm>
              <a:off x="572575" y="5329397"/>
              <a:ext cx="2096410" cy="369332"/>
            </a:xfrm>
            <a:prstGeom prst="rect">
              <a:avLst/>
            </a:prstGeom>
          </p:spPr>
          <p:txBody>
            <a:bodyPr wrap="square">
              <a:spAutoFit/>
            </a:bodyPr>
            <a:lstStyle/>
            <a:p>
              <a:r>
                <a:rPr lang="en-US" altLang="zh-CN" dirty="0">
                  <a:solidFill>
                    <a:schemeClr val="tx1">
                      <a:lumMod val="75000"/>
                      <a:lumOff val="25000"/>
                    </a:schemeClr>
                  </a:solidFill>
                </a:rPr>
                <a:t>Model</a:t>
              </a:r>
              <a:r>
                <a:rPr lang="zh-CN" altLang="en-US" dirty="0">
                  <a:solidFill>
                    <a:schemeClr val="tx1">
                      <a:lumMod val="75000"/>
                      <a:lumOff val="25000"/>
                    </a:schemeClr>
                  </a:solidFill>
                </a:rPr>
                <a:t>类</a:t>
              </a:r>
            </a:p>
          </p:txBody>
        </p:sp>
        <p:sp>
          <p:nvSpPr>
            <p:cNvPr id="26" name="矩形 25"/>
            <p:cNvSpPr/>
            <p:nvPr/>
          </p:nvSpPr>
          <p:spPr>
            <a:xfrm>
              <a:off x="1994591" y="5329397"/>
              <a:ext cx="1371658" cy="369332"/>
            </a:xfrm>
            <a:prstGeom prst="rect">
              <a:avLst/>
            </a:prstGeom>
          </p:spPr>
          <p:txBody>
            <a:bodyPr wrap="none">
              <a:spAutoFit/>
            </a:bodyPr>
            <a:lstStyle/>
            <a:p>
              <a:r>
                <a:rPr lang="en-US" altLang="zh-CN" dirty="0">
                  <a:solidFill>
                    <a:schemeClr val="tx1">
                      <a:lumMod val="75000"/>
                      <a:lumOff val="25000"/>
                    </a:schemeClr>
                  </a:solidFill>
                </a:rPr>
                <a:t>Property</a:t>
              </a:r>
              <a:r>
                <a:rPr lang="zh-CN" altLang="en-US" dirty="0">
                  <a:solidFill>
                    <a:schemeClr val="tx1">
                      <a:lumMod val="75000"/>
                      <a:lumOff val="25000"/>
                    </a:schemeClr>
                  </a:solidFill>
                </a:rPr>
                <a:t>类</a:t>
              </a:r>
            </a:p>
          </p:txBody>
        </p:sp>
        <p:sp>
          <p:nvSpPr>
            <p:cNvPr id="27" name="矩形 26"/>
            <p:cNvSpPr/>
            <p:nvPr/>
          </p:nvSpPr>
          <p:spPr>
            <a:xfrm>
              <a:off x="3488590" y="5329397"/>
              <a:ext cx="1097160" cy="369332"/>
            </a:xfrm>
            <a:prstGeom prst="rect">
              <a:avLst/>
            </a:prstGeom>
          </p:spPr>
          <p:txBody>
            <a:bodyPr wrap="none">
              <a:spAutoFit/>
            </a:bodyPr>
            <a:lstStyle/>
            <a:p>
              <a:r>
                <a:rPr lang="en-US" altLang="zh-CN" dirty="0">
                  <a:solidFill>
                    <a:schemeClr val="tx1">
                      <a:lumMod val="75000"/>
                      <a:lumOff val="25000"/>
                    </a:schemeClr>
                  </a:solidFill>
                </a:rPr>
                <a:t>Query</a:t>
              </a:r>
              <a:r>
                <a:rPr lang="zh-CN" altLang="en-US" dirty="0">
                  <a:solidFill>
                    <a:schemeClr val="tx1">
                      <a:lumMod val="75000"/>
                      <a:lumOff val="25000"/>
                    </a:schemeClr>
                  </a:solidFill>
                </a:rPr>
                <a:t>类</a:t>
              </a:r>
            </a:p>
          </p:txBody>
        </p:sp>
        <p:sp>
          <p:nvSpPr>
            <p:cNvPr id="28" name="矩形 27"/>
            <p:cNvSpPr/>
            <p:nvPr/>
          </p:nvSpPr>
          <p:spPr>
            <a:xfrm>
              <a:off x="6340840" y="5329397"/>
              <a:ext cx="811376" cy="369332"/>
            </a:xfrm>
            <a:prstGeom prst="rect">
              <a:avLst/>
            </a:prstGeom>
          </p:spPr>
          <p:txBody>
            <a:bodyPr wrap="none">
              <a:spAutoFit/>
            </a:bodyPr>
            <a:lstStyle/>
            <a:p>
              <a:r>
                <a:rPr lang="en-US" altLang="zh-CN" dirty="0">
                  <a:solidFill>
                    <a:schemeClr val="tx1">
                      <a:lumMod val="75000"/>
                      <a:lumOff val="25000"/>
                    </a:schemeClr>
                  </a:solidFill>
                </a:rPr>
                <a:t>Key</a:t>
              </a:r>
              <a:r>
                <a:rPr lang="zh-CN" altLang="en-US" dirty="0">
                  <a:solidFill>
                    <a:schemeClr val="tx1">
                      <a:lumMod val="75000"/>
                      <a:lumOff val="25000"/>
                    </a:schemeClr>
                  </a:solidFill>
                </a:rPr>
                <a:t>类</a:t>
              </a:r>
            </a:p>
          </p:txBody>
        </p:sp>
        <p:sp>
          <p:nvSpPr>
            <p:cNvPr id="29" name="矩形 28"/>
            <p:cNvSpPr/>
            <p:nvPr/>
          </p:nvSpPr>
          <p:spPr>
            <a:xfrm>
              <a:off x="4724759" y="5329397"/>
              <a:ext cx="1477071" cy="369332"/>
            </a:xfrm>
            <a:prstGeom prst="rect">
              <a:avLst/>
            </a:prstGeom>
          </p:spPr>
          <p:txBody>
            <a:bodyPr wrap="none">
              <a:spAutoFit/>
            </a:bodyPr>
            <a:lstStyle/>
            <a:p>
              <a:r>
                <a:rPr lang="en-US" altLang="zh-CN" dirty="0">
                  <a:solidFill>
                    <a:schemeClr val="tx1">
                      <a:lumMod val="75000"/>
                      <a:lumOff val="25000"/>
                    </a:schemeClr>
                  </a:solidFill>
                </a:rPr>
                <a:t>GqlQuery</a:t>
              </a:r>
              <a:r>
                <a:rPr lang="zh-CN" altLang="en-US" dirty="0">
                  <a:solidFill>
                    <a:schemeClr val="tx1">
                      <a:lumMod val="75000"/>
                      <a:lumOff val="25000"/>
                    </a:schemeClr>
                  </a:solidFill>
                </a:rPr>
                <a:t>类</a:t>
              </a:r>
            </a:p>
          </p:txBody>
        </p:sp>
      </p:grpSp>
      <p:sp>
        <p:nvSpPr>
          <p:cNvPr id="40" name="矩形 39"/>
          <p:cNvSpPr/>
          <p:nvPr/>
        </p:nvSpPr>
        <p:spPr>
          <a:xfrm>
            <a:off x="625869" y="1388810"/>
            <a:ext cx="60852" cy="409575"/>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1" name="矩形 40"/>
          <p:cNvSpPr/>
          <p:nvPr/>
        </p:nvSpPr>
        <p:spPr>
          <a:xfrm>
            <a:off x="625869" y="2238457"/>
            <a:ext cx="60852" cy="409575"/>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2" name="矩形 41"/>
          <p:cNvSpPr/>
          <p:nvPr/>
        </p:nvSpPr>
        <p:spPr>
          <a:xfrm>
            <a:off x="625869" y="3120851"/>
            <a:ext cx="60852" cy="409575"/>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3" name="矩形 42"/>
          <p:cNvSpPr/>
          <p:nvPr/>
        </p:nvSpPr>
        <p:spPr>
          <a:xfrm>
            <a:off x="625869" y="4010743"/>
            <a:ext cx="60852" cy="409575"/>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4" name="矩形 43"/>
          <p:cNvSpPr/>
          <p:nvPr/>
        </p:nvSpPr>
        <p:spPr>
          <a:xfrm>
            <a:off x="625869" y="4860392"/>
            <a:ext cx="60852" cy="409575"/>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Tree>
    <p:extLst>
      <p:ext uri="{BB962C8B-B14F-4D97-AF65-F5344CB8AC3E}">
        <p14:creationId xmlns:p14="http://schemas.microsoft.com/office/powerpoint/2010/main" val="10938713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715205"/>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 name="矩形 4"/>
          <p:cNvSpPr/>
          <p:nvPr/>
        </p:nvSpPr>
        <p:spPr>
          <a:xfrm>
            <a:off x="324465" y="1722561"/>
            <a:ext cx="8701548" cy="3970318"/>
          </a:xfrm>
          <a:prstGeom prst="rect">
            <a:avLst/>
          </a:prstGeom>
        </p:spPr>
        <p:txBody>
          <a:bodyPr wrap="square">
            <a:spAutoFit/>
          </a:bodyPr>
          <a:lstStyle/>
          <a:p>
            <a:pPr>
              <a:lnSpc>
                <a:spcPct val="150000"/>
              </a:lnSpc>
            </a:pPr>
            <a:r>
              <a:rPr lang="en-US" altLang="zh-CN" sz="2100" spc="225" dirty="0">
                <a:solidFill>
                  <a:prstClr val="white"/>
                </a:solidFill>
              </a:rPr>
              <a:t>1</a:t>
            </a:r>
            <a:r>
              <a:rPr lang="zh-CN" altLang="en-US" sz="2100" spc="225" dirty="0">
                <a:solidFill>
                  <a:prstClr val="white"/>
                </a:solidFill>
              </a:rPr>
              <a:t>．</a:t>
            </a:r>
            <a:r>
              <a:rPr lang="en-US" altLang="zh-CN" sz="2100" spc="225" dirty="0">
                <a:solidFill>
                  <a:prstClr val="white"/>
                </a:solidFill>
              </a:rPr>
              <a:t>Google</a:t>
            </a:r>
            <a:r>
              <a:rPr lang="zh-CN" altLang="en-US" sz="2100" spc="225" dirty="0">
                <a:solidFill>
                  <a:prstClr val="white"/>
                </a:solidFill>
              </a:rPr>
              <a:t>云计算技术包括哪些内容</a:t>
            </a:r>
            <a:r>
              <a:rPr lang="zh-CN" altLang="en-US" sz="2100" spc="225" dirty="0" smtClean="0">
                <a:solidFill>
                  <a:prstClr val="white"/>
                </a:solidFill>
              </a:rPr>
              <a:t>？ </a:t>
            </a:r>
            <a:r>
              <a:rPr lang="en-US" altLang="zh-CN" sz="2100" spc="225" dirty="0" smtClean="0">
                <a:solidFill>
                  <a:srgbClr val="FF0000"/>
                </a:solidFill>
              </a:rPr>
              <a:t>P13</a:t>
            </a:r>
            <a:endParaRPr lang="zh-CN" altLang="en-US" sz="2100" spc="225" dirty="0">
              <a:solidFill>
                <a:srgbClr val="FF0000"/>
              </a:solidFill>
            </a:endParaRPr>
          </a:p>
          <a:p>
            <a:pPr>
              <a:lnSpc>
                <a:spcPct val="150000"/>
              </a:lnSpc>
            </a:pPr>
            <a:r>
              <a:rPr lang="en-US" altLang="zh-CN" sz="2100" spc="225" dirty="0">
                <a:solidFill>
                  <a:prstClr val="white"/>
                </a:solidFill>
              </a:rPr>
              <a:t>2</a:t>
            </a:r>
            <a:r>
              <a:rPr lang="zh-CN" altLang="en-US" sz="2100" spc="225" dirty="0">
                <a:solidFill>
                  <a:prstClr val="white"/>
                </a:solidFill>
              </a:rPr>
              <a:t>．当前主流分布式文件系统有哪些？各有什么优缺点</a:t>
            </a:r>
            <a:r>
              <a:rPr lang="zh-CN" altLang="en-US" sz="2100" spc="225" dirty="0" smtClean="0">
                <a:solidFill>
                  <a:prstClr val="white"/>
                </a:solidFill>
              </a:rPr>
              <a:t>？</a:t>
            </a:r>
            <a:r>
              <a:rPr lang="en-US" altLang="zh-CN" sz="2100" spc="225" dirty="0" smtClean="0">
                <a:solidFill>
                  <a:srgbClr val="FF0000"/>
                </a:solidFill>
              </a:rPr>
              <a:t>P13</a:t>
            </a:r>
            <a:endParaRPr lang="zh-CN" altLang="en-US" sz="2100" spc="225" dirty="0">
              <a:solidFill>
                <a:srgbClr val="FF0000"/>
              </a:solidFill>
            </a:endParaRPr>
          </a:p>
          <a:p>
            <a:pPr>
              <a:lnSpc>
                <a:spcPct val="150000"/>
              </a:lnSpc>
            </a:pPr>
            <a:r>
              <a:rPr lang="en-US" altLang="zh-CN" sz="2100" spc="225" dirty="0">
                <a:solidFill>
                  <a:prstClr val="white"/>
                </a:solidFill>
              </a:rPr>
              <a:t>3</a:t>
            </a:r>
            <a:r>
              <a:rPr lang="zh-CN" altLang="en-US" sz="2100" spc="225" dirty="0">
                <a:solidFill>
                  <a:prstClr val="white"/>
                </a:solidFill>
              </a:rPr>
              <a:t>．</a:t>
            </a:r>
            <a:r>
              <a:rPr lang="en-US" altLang="zh-CN" sz="2100" spc="225" dirty="0">
                <a:solidFill>
                  <a:prstClr val="white"/>
                </a:solidFill>
              </a:rPr>
              <a:t>GFS</a:t>
            </a:r>
            <a:r>
              <a:rPr lang="zh-CN" altLang="en-US" sz="2100" spc="225" dirty="0">
                <a:solidFill>
                  <a:prstClr val="white"/>
                </a:solidFill>
              </a:rPr>
              <a:t>采用了哪些容错措施来确保整个系统的可靠性</a:t>
            </a:r>
            <a:r>
              <a:rPr lang="zh-CN" altLang="en-US" sz="2100" spc="225" dirty="0" smtClean="0">
                <a:solidFill>
                  <a:prstClr val="white"/>
                </a:solidFill>
              </a:rPr>
              <a:t>？</a:t>
            </a:r>
            <a:r>
              <a:rPr lang="en-US" altLang="zh-CN" sz="2100" spc="225" dirty="0" smtClean="0">
                <a:solidFill>
                  <a:srgbClr val="FF0000"/>
                </a:solidFill>
              </a:rPr>
              <a:t>P16</a:t>
            </a:r>
            <a:endParaRPr lang="zh-CN" altLang="en-US" sz="2100" spc="225" dirty="0">
              <a:solidFill>
                <a:srgbClr val="FF0000"/>
              </a:solidFill>
            </a:endParaRPr>
          </a:p>
          <a:p>
            <a:pPr>
              <a:lnSpc>
                <a:spcPct val="150000"/>
              </a:lnSpc>
            </a:pPr>
            <a:r>
              <a:rPr lang="en-US" altLang="zh-CN" sz="2100" spc="225" dirty="0">
                <a:solidFill>
                  <a:prstClr val="white"/>
                </a:solidFill>
              </a:rPr>
              <a:t>4</a:t>
            </a:r>
            <a:r>
              <a:rPr lang="zh-CN" altLang="en-US" sz="2100" spc="225" dirty="0">
                <a:solidFill>
                  <a:prstClr val="white"/>
                </a:solidFill>
              </a:rPr>
              <a:t>．</a:t>
            </a:r>
            <a:r>
              <a:rPr lang="en-US" altLang="zh-CN" sz="2100" spc="225" dirty="0">
                <a:solidFill>
                  <a:prstClr val="white"/>
                </a:solidFill>
              </a:rPr>
              <a:t>MapReduce</a:t>
            </a:r>
            <a:r>
              <a:rPr lang="zh-CN" altLang="en-US" sz="2100" spc="225" dirty="0">
                <a:solidFill>
                  <a:prstClr val="white"/>
                </a:solidFill>
              </a:rPr>
              <a:t>与传统的分布式程序设计相比有何优点</a:t>
            </a:r>
            <a:r>
              <a:rPr lang="zh-CN" altLang="en-US" sz="2100" spc="225" dirty="0" smtClean="0">
                <a:solidFill>
                  <a:prstClr val="white"/>
                </a:solidFill>
              </a:rPr>
              <a:t>？</a:t>
            </a:r>
            <a:r>
              <a:rPr lang="en-US" altLang="zh-CN" sz="2100" spc="225" dirty="0" smtClean="0">
                <a:solidFill>
                  <a:srgbClr val="FF0000"/>
                </a:solidFill>
              </a:rPr>
              <a:t>P18</a:t>
            </a:r>
            <a:endParaRPr lang="zh-CN" altLang="en-US" sz="2100" spc="225" dirty="0">
              <a:solidFill>
                <a:srgbClr val="FF0000"/>
              </a:solidFill>
            </a:endParaRPr>
          </a:p>
          <a:p>
            <a:pPr>
              <a:lnSpc>
                <a:spcPct val="150000"/>
              </a:lnSpc>
            </a:pPr>
            <a:r>
              <a:rPr lang="en-US" altLang="zh-CN" sz="2100" spc="225" dirty="0">
                <a:solidFill>
                  <a:prstClr val="white"/>
                </a:solidFill>
              </a:rPr>
              <a:t>5</a:t>
            </a:r>
            <a:r>
              <a:rPr lang="zh-CN" altLang="en-US" sz="2100" spc="225" dirty="0">
                <a:solidFill>
                  <a:prstClr val="white"/>
                </a:solidFill>
              </a:rPr>
              <a:t>．</a:t>
            </a:r>
            <a:r>
              <a:rPr lang="en-US" altLang="zh-CN" sz="2100" spc="225" dirty="0">
                <a:solidFill>
                  <a:prstClr val="white"/>
                </a:solidFill>
              </a:rPr>
              <a:t>Chubby</a:t>
            </a:r>
            <a:r>
              <a:rPr lang="zh-CN" altLang="en-US" sz="2100" spc="225" dirty="0">
                <a:solidFill>
                  <a:prstClr val="white"/>
                </a:solidFill>
              </a:rPr>
              <a:t>的设计目标是什么？</a:t>
            </a:r>
            <a:r>
              <a:rPr lang="en-US" altLang="zh-CN" sz="2100" spc="225" dirty="0">
                <a:solidFill>
                  <a:prstClr val="white"/>
                </a:solidFill>
              </a:rPr>
              <a:t>Paxos</a:t>
            </a:r>
            <a:r>
              <a:rPr lang="zh-CN" altLang="en-US" sz="2100" spc="225" dirty="0">
                <a:solidFill>
                  <a:prstClr val="white"/>
                </a:solidFill>
              </a:rPr>
              <a:t>算法在</a:t>
            </a:r>
            <a:r>
              <a:rPr lang="en-US" altLang="zh-CN" sz="2100" spc="225" dirty="0">
                <a:solidFill>
                  <a:prstClr val="white"/>
                </a:solidFill>
              </a:rPr>
              <a:t>Chubby</a:t>
            </a:r>
            <a:r>
              <a:rPr lang="zh-CN" altLang="en-US" sz="2100" spc="225" dirty="0">
                <a:solidFill>
                  <a:prstClr val="white"/>
                </a:solidFill>
              </a:rPr>
              <a:t>中起 什么作用</a:t>
            </a:r>
            <a:r>
              <a:rPr lang="zh-CN" altLang="en-US" sz="2100" spc="225" dirty="0" smtClean="0">
                <a:solidFill>
                  <a:prstClr val="white"/>
                </a:solidFill>
              </a:rPr>
              <a:t>？ </a:t>
            </a:r>
            <a:r>
              <a:rPr lang="en-US" altLang="zh-CN" sz="2100" spc="225" dirty="0" smtClean="0">
                <a:solidFill>
                  <a:srgbClr val="FF0000"/>
                </a:solidFill>
              </a:rPr>
              <a:t>P24-26</a:t>
            </a:r>
            <a:endParaRPr lang="zh-CN" altLang="en-US" sz="2100" spc="225" dirty="0">
              <a:solidFill>
                <a:srgbClr val="FF0000"/>
              </a:solidFill>
            </a:endParaRPr>
          </a:p>
          <a:p>
            <a:pPr>
              <a:lnSpc>
                <a:spcPct val="150000"/>
              </a:lnSpc>
            </a:pPr>
            <a:r>
              <a:rPr lang="en-US" altLang="zh-CN" sz="2100" spc="225" dirty="0">
                <a:solidFill>
                  <a:prstClr val="white"/>
                </a:solidFill>
              </a:rPr>
              <a:t>6</a:t>
            </a:r>
            <a:r>
              <a:rPr lang="zh-CN" altLang="en-US" sz="2100" spc="225" dirty="0" smtClean="0">
                <a:solidFill>
                  <a:prstClr val="white"/>
                </a:solidFill>
              </a:rPr>
              <a:t>．</a:t>
            </a:r>
            <a:r>
              <a:rPr lang="zh-CN" altLang="en-US" sz="2100" spc="225" dirty="0">
                <a:solidFill>
                  <a:prstClr val="white"/>
                </a:solidFill>
              </a:rPr>
              <a:t>阐述</a:t>
            </a:r>
            <a:r>
              <a:rPr lang="en-US" altLang="zh-CN" sz="2100" spc="225" dirty="0" err="1">
                <a:solidFill>
                  <a:prstClr val="white"/>
                </a:solidFill>
              </a:rPr>
              <a:t>Bigtable</a:t>
            </a:r>
            <a:r>
              <a:rPr lang="zh-CN" altLang="en-US" sz="2100" spc="225" dirty="0">
                <a:solidFill>
                  <a:prstClr val="white"/>
                </a:solidFill>
              </a:rPr>
              <a:t>的数据模型和系统架构</a:t>
            </a:r>
            <a:r>
              <a:rPr lang="zh-CN" altLang="en-US" sz="2100" spc="225" dirty="0" smtClean="0">
                <a:solidFill>
                  <a:prstClr val="white"/>
                </a:solidFill>
              </a:rPr>
              <a:t>。</a:t>
            </a:r>
            <a:r>
              <a:rPr lang="en-US" altLang="zh-CN" sz="2100" spc="225" dirty="0" smtClean="0">
                <a:solidFill>
                  <a:srgbClr val="FF0000"/>
                </a:solidFill>
              </a:rPr>
              <a:t>P32-35</a:t>
            </a:r>
            <a:endParaRPr lang="en-US" altLang="zh-CN" sz="2100" spc="225" dirty="0">
              <a:solidFill>
                <a:srgbClr val="FF0000"/>
              </a:solidFill>
            </a:endParaRPr>
          </a:p>
          <a:p>
            <a:pPr>
              <a:lnSpc>
                <a:spcPct val="150000"/>
              </a:lnSpc>
            </a:pPr>
            <a:r>
              <a:rPr lang="en-US" altLang="zh-CN" sz="2100" spc="225" dirty="0">
                <a:solidFill>
                  <a:prstClr val="white"/>
                </a:solidFill>
              </a:rPr>
              <a:t>7</a:t>
            </a:r>
            <a:r>
              <a:rPr lang="zh-CN" altLang="en-US" sz="2100" spc="225" dirty="0" smtClean="0">
                <a:solidFill>
                  <a:prstClr val="white"/>
                </a:solidFill>
              </a:rPr>
              <a:t>．</a:t>
            </a:r>
            <a:r>
              <a:rPr lang="zh-CN" altLang="en-US" sz="2100" spc="225" dirty="0">
                <a:solidFill>
                  <a:prstClr val="white"/>
                </a:solidFill>
              </a:rPr>
              <a:t>分布式存储系统</a:t>
            </a:r>
            <a:r>
              <a:rPr lang="en-US" altLang="zh-CN" sz="2100" spc="225" dirty="0">
                <a:solidFill>
                  <a:prstClr val="white"/>
                </a:solidFill>
              </a:rPr>
              <a:t>Megastore</a:t>
            </a:r>
            <a:r>
              <a:rPr lang="zh-CN" altLang="en-US" sz="2100" spc="225" dirty="0">
                <a:solidFill>
                  <a:prstClr val="white"/>
                </a:solidFill>
              </a:rPr>
              <a:t>的核心技术是什么</a:t>
            </a:r>
            <a:r>
              <a:rPr lang="zh-CN" altLang="en-US" sz="2100" spc="225" dirty="0" smtClean="0">
                <a:solidFill>
                  <a:prstClr val="white"/>
                </a:solidFill>
              </a:rPr>
              <a:t>？</a:t>
            </a:r>
            <a:r>
              <a:rPr lang="en-US" altLang="zh-CN" sz="2100" spc="225" dirty="0" smtClean="0">
                <a:solidFill>
                  <a:srgbClr val="FF0000"/>
                </a:solidFill>
              </a:rPr>
              <a:t>P47</a:t>
            </a:r>
            <a:endParaRPr lang="zh-CN" altLang="en-US" sz="2100" spc="225" dirty="0">
              <a:solidFill>
                <a:srgbClr val="FF0000"/>
              </a:solidFill>
            </a:endParaRPr>
          </a:p>
        </p:txBody>
      </p:sp>
      <p:sp>
        <p:nvSpPr>
          <p:cNvPr id="3" name="矩形 2"/>
          <p:cNvSpPr/>
          <p:nvPr/>
        </p:nvSpPr>
        <p:spPr>
          <a:xfrm>
            <a:off x="564072" y="747228"/>
            <a:ext cx="1569660" cy="646331"/>
          </a:xfrm>
          <a:prstGeom prst="rect">
            <a:avLst/>
          </a:prstGeom>
        </p:spPr>
        <p:txBody>
          <a:bodyPr wrap="none">
            <a:spAutoFit/>
          </a:bodyPr>
          <a:lstStyle/>
          <a:p>
            <a:r>
              <a:rPr lang="zh-CN" altLang="en-US" sz="3600" b="1" dirty="0">
                <a:solidFill>
                  <a:srgbClr val="96C527"/>
                </a:solidFill>
              </a:rPr>
              <a:t>习题：</a:t>
            </a:r>
          </a:p>
        </p:txBody>
      </p:sp>
      <p:cxnSp>
        <p:nvCxnSpPr>
          <p:cNvPr id="6" name="直接连接符 5"/>
          <p:cNvCxnSpPr/>
          <p:nvPr/>
        </p:nvCxnSpPr>
        <p:spPr>
          <a:xfrm>
            <a:off x="564073" y="1349555"/>
            <a:ext cx="1523494"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4073" y="1431550"/>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0223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2224"/>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678" name="图片 677"/>
          <p:cNvPicPr>
            <a:picLocks noChangeAspect="1"/>
          </p:cNvPicPr>
          <p:nvPr/>
        </p:nvPicPr>
        <p:blipFill rotWithShape="1">
          <a:blip r:embed="rId2"/>
          <a:srcRect l="19090" t="21720" r="16280" b="22029"/>
          <a:stretch/>
        </p:blipFill>
        <p:spPr>
          <a:xfrm>
            <a:off x="-38100" y="-22225"/>
            <a:ext cx="9201150" cy="6829426"/>
          </a:xfrm>
          <a:prstGeom prst="rect">
            <a:avLst/>
          </a:prstGeom>
        </p:spPr>
      </p:pic>
      <p:sp>
        <p:nvSpPr>
          <p:cNvPr id="5" name="矩形 4"/>
          <p:cNvSpPr/>
          <p:nvPr/>
        </p:nvSpPr>
        <p:spPr>
          <a:xfrm>
            <a:off x="564073" y="1988018"/>
            <a:ext cx="8579927" cy="3970318"/>
          </a:xfrm>
          <a:prstGeom prst="rect">
            <a:avLst/>
          </a:prstGeom>
        </p:spPr>
        <p:txBody>
          <a:bodyPr wrap="square">
            <a:spAutoFit/>
          </a:bodyPr>
          <a:lstStyle/>
          <a:p>
            <a:pPr>
              <a:lnSpc>
                <a:spcPct val="150000"/>
              </a:lnSpc>
            </a:pPr>
            <a:r>
              <a:rPr lang="en-US" altLang="zh-CN" sz="2100" spc="225" dirty="0">
                <a:solidFill>
                  <a:prstClr val="white"/>
                </a:solidFill>
              </a:rPr>
              <a:t>8</a:t>
            </a:r>
            <a:r>
              <a:rPr lang="zh-CN" altLang="en-US" sz="2100" spc="225" dirty="0">
                <a:solidFill>
                  <a:prstClr val="white"/>
                </a:solidFill>
              </a:rPr>
              <a:t>．大规模分布式系统的监控基础架构</a:t>
            </a:r>
            <a:r>
              <a:rPr lang="en-US" altLang="zh-CN" sz="2100" spc="225" dirty="0">
                <a:solidFill>
                  <a:prstClr val="white"/>
                </a:solidFill>
              </a:rPr>
              <a:t>Dapper</a:t>
            </a:r>
            <a:r>
              <a:rPr lang="zh-CN" altLang="en-US" sz="2100" spc="225" dirty="0">
                <a:solidFill>
                  <a:prstClr val="white"/>
                </a:solidFill>
              </a:rPr>
              <a:t>关键技术是什么？</a:t>
            </a:r>
          </a:p>
          <a:p>
            <a:pPr>
              <a:lnSpc>
                <a:spcPct val="150000"/>
              </a:lnSpc>
            </a:pPr>
            <a:r>
              <a:rPr lang="en-US" altLang="zh-CN" sz="2100" spc="225" dirty="0">
                <a:solidFill>
                  <a:prstClr val="white"/>
                </a:solidFill>
              </a:rPr>
              <a:t>9</a:t>
            </a:r>
            <a:r>
              <a:rPr lang="zh-CN" altLang="en-US" sz="2100" spc="225" dirty="0">
                <a:solidFill>
                  <a:prstClr val="white"/>
                </a:solidFill>
              </a:rPr>
              <a:t>．相比于行存储，列存储有哪些优点？</a:t>
            </a:r>
          </a:p>
          <a:p>
            <a:pPr>
              <a:lnSpc>
                <a:spcPct val="150000"/>
              </a:lnSpc>
            </a:pPr>
            <a:r>
              <a:rPr lang="en-US" altLang="zh-CN" sz="2100" spc="225" dirty="0">
                <a:solidFill>
                  <a:prstClr val="white"/>
                </a:solidFill>
              </a:rPr>
              <a:t>10</a:t>
            </a:r>
            <a:r>
              <a:rPr lang="zh-CN" altLang="en-US" sz="2100" spc="225" dirty="0">
                <a:solidFill>
                  <a:prstClr val="white"/>
                </a:solidFill>
              </a:rPr>
              <a:t>．为什么</a:t>
            </a:r>
            <a:r>
              <a:rPr lang="en-US" altLang="zh-CN" sz="2100" spc="225" dirty="0" err="1">
                <a:solidFill>
                  <a:prstClr val="white"/>
                </a:solidFill>
              </a:rPr>
              <a:t>MapReduce</a:t>
            </a:r>
            <a:r>
              <a:rPr lang="zh-CN" altLang="en-US" sz="2100" spc="225" dirty="0">
                <a:solidFill>
                  <a:prstClr val="white"/>
                </a:solidFill>
              </a:rPr>
              <a:t>不适合实时数据处理？</a:t>
            </a:r>
          </a:p>
          <a:p>
            <a:pPr>
              <a:lnSpc>
                <a:spcPct val="150000"/>
              </a:lnSpc>
            </a:pPr>
            <a:r>
              <a:rPr lang="en-US" altLang="zh-CN" sz="2100" spc="225" dirty="0">
                <a:solidFill>
                  <a:prstClr val="white"/>
                </a:solidFill>
              </a:rPr>
              <a:t>11</a:t>
            </a:r>
            <a:r>
              <a:rPr lang="zh-CN" altLang="en-US" sz="2100" spc="225" dirty="0">
                <a:solidFill>
                  <a:prstClr val="white"/>
                </a:solidFill>
              </a:rPr>
              <a:t>．简单阐述</a:t>
            </a:r>
            <a:r>
              <a:rPr lang="en-US" altLang="zh-CN" sz="2100" spc="225" dirty="0">
                <a:solidFill>
                  <a:prstClr val="white"/>
                </a:solidFill>
              </a:rPr>
              <a:t>Dremel</a:t>
            </a:r>
            <a:r>
              <a:rPr lang="zh-CN" altLang="en-US" sz="2100" spc="225" dirty="0">
                <a:solidFill>
                  <a:prstClr val="white"/>
                </a:solidFill>
              </a:rPr>
              <a:t>如何实现数据的无损表示。</a:t>
            </a:r>
          </a:p>
          <a:p>
            <a:pPr>
              <a:lnSpc>
                <a:spcPct val="150000"/>
              </a:lnSpc>
            </a:pPr>
            <a:r>
              <a:rPr lang="en-US" altLang="zh-CN" sz="2100" spc="225" dirty="0">
                <a:solidFill>
                  <a:prstClr val="white"/>
                </a:solidFill>
              </a:rPr>
              <a:t>12</a:t>
            </a:r>
            <a:r>
              <a:rPr lang="zh-CN" altLang="en-US" sz="2100" spc="225" dirty="0">
                <a:solidFill>
                  <a:prstClr val="white"/>
                </a:solidFill>
              </a:rPr>
              <a:t>．</a:t>
            </a:r>
            <a:r>
              <a:rPr lang="en-US" altLang="zh-CN" sz="2100" spc="225" dirty="0">
                <a:solidFill>
                  <a:prstClr val="white"/>
                </a:solidFill>
              </a:rPr>
              <a:t>PowerDrill</a:t>
            </a:r>
            <a:r>
              <a:rPr lang="zh-CN" altLang="en-US" sz="2100" spc="225" dirty="0">
                <a:solidFill>
                  <a:prstClr val="white"/>
                </a:solidFill>
              </a:rPr>
              <a:t>能实现高效的数据处理，在存储部分主要依赖哪两方面的技术？</a:t>
            </a:r>
          </a:p>
          <a:p>
            <a:pPr>
              <a:lnSpc>
                <a:spcPct val="150000"/>
              </a:lnSpc>
            </a:pPr>
            <a:r>
              <a:rPr lang="en-US" altLang="zh-CN" sz="2100" spc="225" dirty="0">
                <a:solidFill>
                  <a:prstClr val="white"/>
                </a:solidFill>
              </a:rPr>
              <a:t>13</a:t>
            </a:r>
            <a:r>
              <a:rPr lang="zh-CN" altLang="en-US" sz="2100" spc="225" dirty="0">
                <a:solidFill>
                  <a:prstClr val="white"/>
                </a:solidFill>
              </a:rPr>
              <a:t>．</a:t>
            </a:r>
            <a:r>
              <a:rPr lang="en-US" altLang="zh-CN" sz="2100" spc="225" dirty="0">
                <a:solidFill>
                  <a:prstClr val="white"/>
                </a:solidFill>
              </a:rPr>
              <a:t>Google App Engine</a:t>
            </a:r>
            <a:r>
              <a:rPr lang="zh-CN" altLang="en-US" sz="2100" spc="225" dirty="0">
                <a:solidFill>
                  <a:prstClr val="white"/>
                </a:solidFill>
              </a:rPr>
              <a:t>提供了哪些服务？</a:t>
            </a:r>
          </a:p>
          <a:p>
            <a:pPr>
              <a:lnSpc>
                <a:spcPct val="150000"/>
              </a:lnSpc>
            </a:pPr>
            <a:r>
              <a:rPr lang="en-US" altLang="zh-CN" sz="2100" spc="225" dirty="0">
                <a:solidFill>
                  <a:prstClr val="white"/>
                </a:solidFill>
              </a:rPr>
              <a:t>14</a:t>
            </a:r>
            <a:r>
              <a:rPr lang="zh-CN" altLang="en-US" sz="2100" spc="225" dirty="0">
                <a:solidFill>
                  <a:prstClr val="white"/>
                </a:solidFill>
              </a:rPr>
              <a:t>．</a:t>
            </a:r>
            <a:r>
              <a:rPr lang="en-US" altLang="zh-CN" sz="2100" spc="225" dirty="0">
                <a:solidFill>
                  <a:prstClr val="white"/>
                </a:solidFill>
              </a:rPr>
              <a:t>Google App Engine</a:t>
            </a:r>
            <a:r>
              <a:rPr lang="zh-CN" altLang="en-US" sz="2100" spc="225" dirty="0">
                <a:solidFill>
                  <a:prstClr val="white"/>
                </a:solidFill>
              </a:rPr>
              <a:t>的沙盒对开发人员有哪些限制？</a:t>
            </a:r>
          </a:p>
        </p:txBody>
      </p:sp>
      <p:sp>
        <p:nvSpPr>
          <p:cNvPr id="3" name="矩形 2"/>
          <p:cNvSpPr/>
          <p:nvPr/>
        </p:nvSpPr>
        <p:spPr>
          <a:xfrm>
            <a:off x="564072" y="1012685"/>
            <a:ext cx="1569660" cy="646331"/>
          </a:xfrm>
          <a:prstGeom prst="rect">
            <a:avLst/>
          </a:prstGeom>
        </p:spPr>
        <p:txBody>
          <a:bodyPr wrap="none">
            <a:spAutoFit/>
          </a:bodyPr>
          <a:lstStyle/>
          <a:p>
            <a:r>
              <a:rPr lang="zh-CN" altLang="en-US" sz="3600" b="1" dirty="0">
                <a:solidFill>
                  <a:srgbClr val="96C527"/>
                </a:solidFill>
              </a:rPr>
              <a:t>习题：</a:t>
            </a:r>
          </a:p>
        </p:txBody>
      </p:sp>
      <p:cxnSp>
        <p:nvCxnSpPr>
          <p:cNvPr id="6" name="直接连接符 5"/>
          <p:cNvCxnSpPr/>
          <p:nvPr/>
        </p:nvCxnSpPr>
        <p:spPr>
          <a:xfrm>
            <a:off x="564073" y="1615012"/>
            <a:ext cx="1523494"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4073" y="1697007"/>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235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a:t>
            </a:fld>
            <a:endParaRPr lang="zh-CN" altLang="en-US" dirty="0"/>
          </a:p>
        </p:txBody>
      </p:sp>
      <p:sp>
        <p:nvSpPr>
          <p:cNvPr id="3" name="矩形 2"/>
          <p:cNvSpPr/>
          <p:nvPr/>
        </p:nvSpPr>
        <p:spPr>
          <a:xfrm>
            <a:off x="187417" y="120393"/>
            <a:ext cx="5974713" cy="430887"/>
          </a:xfrm>
          <a:prstGeom prst="rect">
            <a:avLst/>
          </a:prstGeom>
        </p:spPr>
        <p:txBody>
          <a:bodyPr wrap="none">
            <a:spAutoFit/>
          </a:bodyPr>
          <a:lstStyle/>
          <a:p>
            <a:r>
              <a:rPr lang="en-US" altLang="zh-CN" sz="2200" b="1" dirty="0" smtClean="0">
                <a:solidFill>
                  <a:schemeClr val="bg1"/>
                </a:solidFill>
                <a:latin typeface="微软雅黑" panose="020B0503020204020204" pitchFamily="34" charset="-122"/>
                <a:ea typeface="微软雅黑" panose="020B0503020204020204" pitchFamily="34" charset="-122"/>
              </a:rPr>
              <a:t>2.6 </a:t>
            </a:r>
            <a:r>
              <a:rPr lang="zh-CN" altLang="en-US" sz="2200" b="1" dirty="0" smtClean="0">
                <a:solidFill>
                  <a:schemeClr val="bg1"/>
                </a:solidFill>
                <a:latin typeface="微软雅黑" panose="020B0503020204020204" pitchFamily="34" charset="-122"/>
                <a:ea typeface="微软雅黑" panose="020B0503020204020204" pitchFamily="34" charset="-122"/>
              </a:rPr>
              <a:t>大规模</a:t>
            </a:r>
            <a:r>
              <a:rPr lang="zh-CN" altLang="en-US" sz="2200" b="1" dirty="0">
                <a:solidFill>
                  <a:schemeClr val="bg1"/>
                </a:solidFill>
                <a:latin typeface="微软雅黑" panose="020B0503020204020204" pitchFamily="34" charset="-122"/>
                <a:ea typeface="微软雅黑" panose="020B0503020204020204" pitchFamily="34" charset="-122"/>
              </a:rPr>
              <a:t>分布式系统的</a:t>
            </a:r>
            <a:r>
              <a:rPr lang="zh-CN" altLang="en-US" sz="2200" b="1" dirty="0" smtClean="0">
                <a:solidFill>
                  <a:schemeClr val="bg1"/>
                </a:solidFill>
                <a:latin typeface="微软雅黑" panose="020B0503020204020204" pitchFamily="34" charset="-122"/>
                <a:ea typeface="微软雅黑" panose="020B0503020204020204" pitchFamily="34" charset="-122"/>
              </a:rPr>
              <a:t>监控基础</a:t>
            </a:r>
            <a:r>
              <a:rPr lang="zh-CN" altLang="en-US" sz="2200" b="1" dirty="0">
                <a:solidFill>
                  <a:schemeClr val="bg1"/>
                </a:solidFill>
                <a:latin typeface="微软雅黑" panose="020B0503020204020204" pitchFamily="34" charset="-122"/>
                <a:ea typeface="微软雅黑" panose="020B0503020204020204" pitchFamily="34" charset="-122"/>
              </a:rPr>
              <a:t>架构</a:t>
            </a:r>
            <a:r>
              <a:rPr lang="en-US" altLang="zh-CN" sz="2200" b="1" dirty="0" smtClean="0">
                <a:solidFill>
                  <a:schemeClr val="bg1"/>
                </a:solidFill>
                <a:latin typeface="微软雅黑" panose="020B0503020204020204" pitchFamily="34" charset="-122"/>
                <a:ea typeface="微软雅黑" panose="020B0503020204020204" pitchFamily="34" charset="-122"/>
              </a:rPr>
              <a:t>Dapper</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99253" y="811034"/>
            <a:ext cx="4711546" cy="461665"/>
          </a:xfrm>
          <a:prstGeom prst="rect">
            <a:avLst/>
          </a:prstGeom>
          <a:noFill/>
        </p:spPr>
        <p:txBody>
          <a:bodyPr wrap="none" rtlCol="0">
            <a:spAutoFit/>
          </a:bodyPr>
          <a:lstStyle/>
          <a:p>
            <a:r>
              <a:rPr lang="en-US" altLang="zh-CN" sz="2400" b="1" dirty="0">
                <a:solidFill>
                  <a:schemeClr val="accent6"/>
                </a:solidFill>
              </a:rPr>
              <a:t>Dapper</a:t>
            </a:r>
            <a:r>
              <a:rPr lang="zh-CN" altLang="en-US" sz="2400" b="1" dirty="0" smtClean="0">
                <a:solidFill>
                  <a:schemeClr val="accent6"/>
                </a:solidFill>
              </a:rPr>
              <a:t>监控系统的</a:t>
            </a:r>
            <a:r>
              <a:rPr lang="zh-CN" altLang="en-US" sz="2400" b="1" dirty="0">
                <a:solidFill>
                  <a:schemeClr val="accent6"/>
                </a:solidFill>
              </a:rPr>
              <a:t>三个</a:t>
            </a:r>
            <a:r>
              <a:rPr lang="zh-CN" altLang="en-US" sz="2400" b="1" dirty="0" smtClean="0">
                <a:solidFill>
                  <a:schemeClr val="accent6"/>
                </a:solidFill>
              </a:rPr>
              <a:t>基本</a:t>
            </a:r>
            <a:r>
              <a:rPr lang="zh-CN" altLang="en-US" sz="2400" b="1" dirty="0">
                <a:solidFill>
                  <a:schemeClr val="accent6"/>
                </a:solidFill>
              </a:rPr>
              <a:t>概念</a:t>
            </a:r>
          </a:p>
        </p:txBody>
      </p:sp>
      <p:sp>
        <p:nvSpPr>
          <p:cNvPr id="5" name="椭圆 4"/>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194" name="Picture 2" descr="t2-31"/>
          <p:cNvPicPr>
            <a:picLocks noChangeAspect="1" noChangeArrowheads="1"/>
          </p:cNvPicPr>
          <p:nvPr/>
        </p:nvPicPr>
        <p:blipFill>
          <a:blip r:embed="rId3" cstate="print">
            <a:extLst>
              <a:ext uri="{28A0092B-C50C-407E-A947-70E740481C1C}">
                <a14:useLocalDpi xmlns:a14="http://schemas.microsoft.com/office/drawing/2010/main" val="0"/>
              </a:ext>
            </a:extLst>
          </a:blip>
          <a:srcRect t="3494" b="3494"/>
          <a:stretch>
            <a:fillRect/>
          </a:stretch>
        </p:blipFill>
        <p:spPr bwMode="auto">
          <a:xfrm>
            <a:off x="3304284" y="1532453"/>
            <a:ext cx="5495229" cy="4099615"/>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99252" y="1532453"/>
            <a:ext cx="2681758" cy="6329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监控</a:t>
            </a:r>
            <a:r>
              <a:rPr lang="zh-CN" altLang="en-US" sz="2000" dirty="0" smtClean="0"/>
              <a:t>树（</a:t>
            </a:r>
            <a:r>
              <a:rPr lang="en-US" altLang="zh-CN" sz="2000" dirty="0"/>
              <a:t>Trace Tree</a:t>
            </a:r>
            <a:r>
              <a:rPr lang="zh-CN" altLang="en-US" sz="2000" dirty="0"/>
              <a:t>）</a:t>
            </a:r>
          </a:p>
        </p:txBody>
      </p:sp>
      <p:sp>
        <p:nvSpPr>
          <p:cNvPr id="8" name="矩形 7"/>
          <p:cNvSpPr/>
          <p:nvPr/>
        </p:nvSpPr>
        <p:spPr>
          <a:xfrm>
            <a:off x="399252" y="2904404"/>
            <a:ext cx="2681758" cy="632972"/>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t>区间（</a:t>
            </a:r>
            <a:r>
              <a:rPr lang="en-US" altLang="zh-CN" sz="2000" dirty="0"/>
              <a:t>Span</a:t>
            </a:r>
            <a:r>
              <a:rPr lang="zh-CN" altLang="en-US" sz="2000" dirty="0"/>
              <a:t>）</a:t>
            </a:r>
          </a:p>
        </p:txBody>
      </p:sp>
      <p:sp>
        <p:nvSpPr>
          <p:cNvPr id="9" name="矩形 8"/>
          <p:cNvSpPr/>
          <p:nvPr/>
        </p:nvSpPr>
        <p:spPr>
          <a:xfrm>
            <a:off x="399252" y="4065264"/>
            <a:ext cx="2681758" cy="6329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注释（</a:t>
            </a:r>
            <a:r>
              <a:rPr lang="en-US" altLang="zh-CN" sz="2000" dirty="0"/>
              <a:t>Annotation</a:t>
            </a:r>
            <a:r>
              <a:rPr lang="zh-CN" altLang="en-US" sz="2000" dirty="0"/>
              <a:t>）</a:t>
            </a:r>
          </a:p>
        </p:txBody>
      </p:sp>
      <p:sp>
        <p:nvSpPr>
          <p:cNvPr id="6" name="矩形 5"/>
          <p:cNvSpPr/>
          <p:nvPr/>
        </p:nvSpPr>
        <p:spPr>
          <a:xfrm>
            <a:off x="357187" y="2188485"/>
            <a:ext cx="2723823" cy="646331"/>
          </a:xfrm>
          <a:prstGeom prst="rect">
            <a:avLst/>
          </a:prstGeom>
        </p:spPr>
        <p:txBody>
          <a:bodyPr wrap="square">
            <a:spAutoFit/>
          </a:bodyPr>
          <a:lstStyle/>
          <a:p>
            <a:r>
              <a:rPr lang="zh-CN" altLang="en-US" dirty="0"/>
              <a:t>一个同特定事件相关的所有消息</a:t>
            </a:r>
          </a:p>
        </p:txBody>
      </p:sp>
      <p:sp>
        <p:nvSpPr>
          <p:cNvPr id="10" name="矩形 9"/>
          <p:cNvSpPr/>
          <p:nvPr/>
        </p:nvSpPr>
        <p:spPr>
          <a:xfrm>
            <a:off x="357188" y="3569302"/>
            <a:ext cx="2723823" cy="369332"/>
          </a:xfrm>
          <a:prstGeom prst="rect">
            <a:avLst/>
          </a:prstGeom>
        </p:spPr>
        <p:txBody>
          <a:bodyPr wrap="none">
            <a:spAutoFit/>
          </a:bodyPr>
          <a:lstStyle/>
          <a:p>
            <a:r>
              <a:rPr lang="zh-CN" altLang="en-US" dirty="0"/>
              <a:t>区间实际上就是一条记录</a:t>
            </a:r>
          </a:p>
        </p:txBody>
      </p:sp>
      <p:sp>
        <p:nvSpPr>
          <p:cNvPr id="11" name="矩形 10"/>
          <p:cNvSpPr/>
          <p:nvPr/>
        </p:nvSpPr>
        <p:spPr>
          <a:xfrm>
            <a:off x="357188" y="4708738"/>
            <a:ext cx="2855912" cy="923330"/>
          </a:xfrm>
          <a:prstGeom prst="rect">
            <a:avLst/>
          </a:prstGeom>
        </p:spPr>
        <p:txBody>
          <a:bodyPr wrap="square">
            <a:spAutoFit/>
          </a:bodyPr>
          <a:lstStyle/>
          <a:p>
            <a:r>
              <a:rPr lang="zh-CN" altLang="en-US" dirty="0"/>
              <a:t>注释主要用来辅助推断区间关系，也可以包含一些自定义的内容</a:t>
            </a:r>
          </a:p>
        </p:txBody>
      </p:sp>
    </p:spTree>
    <p:extLst>
      <p:ext uri="{BB962C8B-B14F-4D97-AF65-F5344CB8AC3E}">
        <p14:creationId xmlns:p14="http://schemas.microsoft.com/office/powerpoint/2010/main" val="28433547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a:t>
            </a:fld>
            <a:endParaRPr lang="zh-CN" altLang="en-US" dirty="0"/>
          </a:p>
        </p:txBody>
      </p:sp>
      <p:sp>
        <p:nvSpPr>
          <p:cNvPr id="3" name="矩形 2"/>
          <p:cNvSpPr/>
          <p:nvPr/>
        </p:nvSpPr>
        <p:spPr>
          <a:xfrm>
            <a:off x="187417" y="120393"/>
            <a:ext cx="5974713" cy="430887"/>
          </a:xfrm>
          <a:prstGeom prst="rect">
            <a:avLst/>
          </a:prstGeom>
        </p:spPr>
        <p:txBody>
          <a:bodyPr wrap="none">
            <a:spAutoFit/>
          </a:bodyPr>
          <a:lstStyle/>
          <a:p>
            <a:r>
              <a:rPr lang="en-US" altLang="zh-CN" sz="2200" b="1" dirty="0" smtClean="0">
                <a:solidFill>
                  <a:schemeClr val="bg1"/>
                </a:solidFill>
                <a:latin typeface="微软雅黑" panose="020B0503020204020204" pitchFamily="34" charset="-122"/>
                <a:ea typeface="微软雅黑" panose="020B0503020204020204" pitchFamily="34" charset="-122"/>
              </a:rPr>
              <a:t>2.6 </a:t>
            </a:r>
            <a:r>
              <a:rPr lang="zh-CN" altLang="en-US" sz="2200" b="1" dirty="0" smtClean="0">
                <a:solidFill>
                  <a:schemeClr val="bg1"/>
                </a:solidFill>
                <a:latin typeface="微软雅黑" panose="020B0503020204020204" pitchFamily="34" charset="-122"/>
                <a:ea typeface="微软雅黑" panose="020B0503020204020204" pitchFamily="34" charset="-122"/>
              </a:rPr>
              <a:t>大规模</a:t>
            </a:r>
            <a:r>
              <a:rPr lang="zh-CN" altLang="en-US" sz="2200" b="1" dirty="0">
                <a:solidFill>
                  <a:schemeClr val="bg1"/>
                </a:solidFill>
                <a:latin typeface="微软雅黑" panose="020B0503020204020204" pitchFamily="34" charset="-122"/>
                <a:ea typeface="微软雅黑" panose="020B0503020204020204" pitchFamily="34" charset="-122"/>
              </a:rPr>
              <a:t>分布式系统的</a:t>
            </a:r>
            <a:r>
              <a:rPr lang="zh-CN" altLang="en-US" sz="2200" b="1" dirty="0" smtClean="0">
                <a:solidFill>
                  <a:schemeClr val="bg1"/>
                </a:solidFill>
                <a:latin typeface="微软雅黑" panose="020B0503020204020204" pitchFamily="34" charset="-122"/>
                <a:ea typeface="微软雅黑" panose="020B0503020204020204" pitchFamily="34" charset="-122"/>
              </a:rPr>
              <a:t>监控基础</a:t>
            </a:r>
            <a:r>
              <a:rPr lang="zh-CN" altLang="en-US" sz="2200" b="1" dirty="0">
                <a:solidFill>
                  <a:schemeClr val="bg1"/>
                </a:solidFill>
                <a:latin typeface="微软雅黑" panose="020B0503020204020204" pitchFamily="34" charset="-122"/>
                <a:ea typeface="微软雅黑" panose="020B0503020204020204" pitchFamily="34" charset="-122"/>
              </a:rPr>
              <a:t>架构</a:t>
            </a:r>
            <a:r>
              <a:rPr lang="en-US" altLang="zh-CN" sz="2200" b="1" dirty="0" smtClean="0">
                <a:solidFill>
                  <a:schemeClr val="bg1"/>
                </a:solidFill>
                <a:latin typeface="微软雅黑" panose="020B0503020204020204" pitchFamily="34" charset="-122"/>
                <a:ea typeface="微软雅黑" panose="020B0503020204020204" pitchFamily="34" charset="-122"/>
              </a:rPr>
              <a:t>Dapper</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99253" y="811034"/>
            <a:ext cx="4095993" cy="461665"/>
          </a:xfrm>
          <a:prstGeom prst="rect">
            <a:avLst/>
          </a:prstGeom>
          <a:noFill/>
        </p:spPr>
        <p:txBody>
          <a:bodyPr wrap="none" rtlCol="0">
            <a:spAutoFit/>
          </a:bodyPr>
          <a:lstStyle/>
          <a:p>
            <a:r>
              <a:rPr lang="zh-CN" altLang="en-US" sz="2400" b="1" dirty="0">
                <a:solidFill>
                  <a:schemeClr val="accent6"/>
                </a:solidFill>
              </a:rPr>
              <a:t>区间</a:t>
            </a:r>
            <a:r>
              <a:rPr lang="en-US" altLang="zh-CN" sz="2400" b="1" dirty="0" err="1">
                <a:solidFill>
                  <a:schemeClr val="accent6"/>
                </a:solidFill>
              </a:rPr>
              <a:t>Helper.Call</a:t>
            </a:r>
            <a:r>
              <a:rPr lang="zh-CN" altLang="en-US" sz="2400" b="1" dirty="0">
                <a:solidFill>
                  <a:schemeClr val="accent6"/>
                </a:solidFill>
              </a:rPr>
              <a:t>的详细信息</a:t>
            </a:r>
          </a:p>
        </p:txBody>
      </p:sp>
      <p:sp>
        <p:nvSpPr>
          <p:cNvPr id="5" name="椭圆 4"/>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9218" name="Picture 2" descr="t2-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0452" y="1343084"/>
            <a:ext cx="7097548" cy="3006020"/>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81000" y="4470289"/>
            <a:ext cx="8356600" cy="1338828"/>
          </a:xfrm>
          <a:prstGeom prst="rect">
            <a:avLst/>
          </a:prstGeom>
          <a:solidFill>
            <a:schemeClr val="bg1">
              <a:lumMod val="85000"/>
            </a:schemeClr>
          </a:solidFill>
        </p:spPr>
        <p:txBody>
          <a:bodyPr wrap="square">
            <a:spAutoFit/>
          </a:bodyPr>
          <a:lstStyle/>
          <a:p>
            <a:pPr>
              <a:lnSpc>
                <a:spcPct val="150000"/>
              </a:lnSpc>
            </a:pPr>
            <a:r>
              <a:rPr lang="zh-CN" altLang="en-US" dirty="0" smtClean="0">
                <a:solidFill>
                  <a:schemeClr val="tx1">
                    <a:lumMod val="75000"/>
                    <a:lumOff val="25000"/>
                  </a:schemeClr>
                </a:solidFill>
              </a:rPr>
              <a:t>区间包含</a:t>
            </a:r>
            <a:r>
              <a:rPr lang="zh-CN" altLang="en-US" dirty="0">
                <a:solidFill>
                  <a:schemeClr val="tx1">
                    <a:lumMod val="75000"/>
                    <a:lumOff val="25000"/>
                  </a:schemeClr>
                </a:solidFill>
              </a:rPr>
              <a:t>了来自客户端的注释信息：“</a:t>
            </a:r>
            <a:r>
              <a:rPr lang="en-US" altLang="zh-CN" dirty="0">
                <a:solidFill>
                  <a:schemeClr val="tx1">
                    <a:lumMod val="75000"/>
                    <a:lumOff val="25000"/>
                  </a:schemeClr>
                </a:solidFill>
              </a:rPr>
              <a:t>&lt;Start&gt;”</a:t>
            </a:r>
            <a:r>
              <a:rPr lang="zh-CN" altLang="en-US" dirty="0">
                <a:solidFill>
                  <a:schemeClr val="tx1">
                    <a:lumMod val="75000"/>
                    <a:lumOff val="25000"/>
                  </a:schemeClr>
                </a:solidFill>
              </a:rPr>
              <a:t>、“</a:t>
            </a:r>
            <a:r>
              <a:rPr lang="en-US" altLang="zh-CN" dirty="0">
                <a:solidFill>
                  <a:schemeClr val="tx1">
                    <a:lumMod val="75000"/>
                    <a:lumOff val="25000"/>
                  </a:schemeClr>
                </a:solidFill>
              </a:rPr>
              <a:t>Client Send”</a:t>
            </a:r>
            <a:r>
              <a:rPr lang="zh-CN" altLang="en-US" dirty="0">
                <a:solidFill>
                  <a:schemeClr val="tx1">
                    <a:lumMod val="75000"/>
                    <a:lumOff val="25000"/>
                  </a:schemeClr>
                </a:solidFill>
              </a:rPr>
              <a:t>、“</a:t>
            </a:r>
            <a:r>
              <a:rPr lang="en-US" altLang="zh-CN" dirty="0">
                <a:solidFill>
                  <a:schemeClr val="tx1">
                    <a:lumMod val="75000"/>
                    <a:lumOff val="25000"/>
                  </a:schemeClr>
                </a:solidFill>
              </a:rPr>
              <a:t>Client </a:t>
            </a:r>
            <a:r>
              <a:rPr lang="en-US" altLang="zh-CN" dirty="0" err="1">
                <a:solidFill>
                  <a:schemeClr val="tx1">
                    <a:lumMod val="75000"/>
                    <a:lumOff val="25000"/>
                  </a:schemeClr>
                </a:solidFill>
              </a:rPr>
              <a:t>Recv</a:t>
            </a:r>
            <a:r>
              <a:rPr lang="en-US" altLang="zh-CN" dirty="0">
                <a:solidFill>
                  <a:schemeClr val="tx1">
                    <a:lumMod val="75000"/>
                    <a:lumOff val="25000"/>
                  </a:schemeClr>
                </a:solidFill>
              </a:rPr>
              <a:t>”</a:t>
            </a:r>
            <a:r>
              <a:rPr lang="zh-CN" altLang="en-US" dirty="0">
                <a:solidFill>
                  <a:schemeClr val="tx1">
                    <a:lumMod val="75000"/>
                    <a:lumOff val="25000"/>
                  </a:schemeClr>
                </a:solidFill>
              </a:rPr>
              <a:t>和“</a:t>
            </a:r>
            <a:r>
              <a:rPr lang="en-US" altLang="zh-CN" dirty="0">
                <a:solidFill>
                  <a:schemeClr val="tx1">
                    <a:lumMod val="75000"/>
                    <a:lumOff val="25000"/>
                  </a:schemeClr>
                </a:solidFill>
              </a:rPr>
              <a:t>&lt;End&gt;”</a:t>
            </a:r>
            <a:r>
              <a:rPr lang="zh-CN" altLang="en-US" dirty="0">
                <a:solidFill>
                  <a:schemeClr val="tx1">
                    <a:lumMod val="75000"/>
                    <a:lumOff val="25000"/>
                  </a:schemeClr>
                </a:solidFill>
              </a:rPr>
              <a:t>，也包含了来自服务器端的注释信息：“</a:t>
            </a:r>
            <a:r>
              <a:rPr lang="en-US" altLang="zh-CN" dirty="0">
                <a:solidFill>
                  <a:schemeClr val="tx1">
                    <a:lumMod val="75000"/>
                    <a:lumOff val="25000"/>
                  </a:schemeClr>
                </a:solidFill>
              </a:rPr>
              <a:t>Server </a:t>
            </a:r>
            <a:r>
              <a:rPr lang="en-US" altLang="zh-CN" dirty="0" err="1">
                <a:solidFill>
                  <a:schemeClr val="tx1">
                    <a:lumMod val="75000"/>
                    <a:lumOff val="25000"/>
                  </a:schemeClr>
                </a:solidFill>
              </a:rPr>
              <a:t>Recv</a:t>
            </a:r>
            <a:r>
              <a:rPr lang="en-US" altLang="zh-CN" dirty="0">
                <a:solidFill>
                  <a:schemeClr val="tx1">
                    <a:lumMod val="75000"/>
                    <a:lumOff val="25000"/>
                  </a:schemeClr>
                </a:solidFill>
              </a:rPr>
              <a:t>”</a:t>
            </a:r>
            <a:r>
              <a:rPr lang="zh-CN" altLang="en-US" dirty="0">
                <a:solidFill>
                  <a:schemeClr val="tx1">
                    <a:lumMod val="75000"/>
                    <a:lumOff val="25000"/>
                  </a:schemeClr>
                </a:solidFill>
              </a:rPr>
              <a:t>、“</a:t>
            </a:r>
            <a:r>
              <a:rPr lang="en-US" altLang="zh-CN" dirty="0">
                <a:solidFill>
                  <a:schemeClr val="tx1">
                    <a:lumMod val="75000"/>
                    <a:lumOff val="25000"/>
                  </a:schemeClr>
                </a:solidFill>
              </a:rPr>
              <a:t>foo”</a:t>
            </a:r>
            <a:r>
              <a:rPr lang="zh-CN" altLang="en-US" dirty="0">
                <a:solidFill>
                  <a:schemeClr val="tx1">
                    <a:lumMod val="75000"/>
                    <a:lumOff val="25000"/>
                  </a:schemeClr>
                </a:solidFill>
              </a:rPr>
              <a:t>和“</a:t>
            </a:r>
            <a:r>
              <a:rPr lang="en-US" altLang="zh-CN" dirty="0">
                <a:solidFill>
                  <a:schemeClr val="tx1">
                    <a:lumMod val="75000"/>
                    <a:lumOff val="25000"/>
                  </a:schemeClr>
                </a:solidFill>
              </a:rPr>
              <a:t>Server Send”</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27898251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8</a:t>
            </a:fld>
            <a:endParaRPr lang="zh-CN" altLang="en-US" dirty="0"/>
          </a:p>
        </p:txBody>
      </p:sp>
      <p:sp>
        <p:nvSpPr>
          <p:cNvPr id="3" name="矩形 2"/>
          <p:cNvSpPr/>
          <p:nvPr/>
        </p:nvSpPr>
        <p:spPr>
          <a:xfrm>
            <a:off x="187417" y="120393"/>
            <a:ext cx="5974713" cy="430887"/>
          </a:xfrm>
          <a:prstGeom prst="rect">
            <a:avLst/>
          </a:prstGeom>
        </p:spPr>
        <p:txBody>
          <a:bodyPr wrap="none">
            <a:spAutoFit/>
          </a:bodyPr>
          <a:lstStyle/>
          <a:p>
            <a:r>
              <a:rPr lang="en-US" altLang="zh-CN" sz="2200" b="1" dirty="0" smtClean="0">
                <a:solidFill>
                  <a:schemeClr val="bg1"/>
                </a:solidFill>
                <a:latin typeface="微软雅黑" panose="020B0503020204020204" pitchFamily="34" charset="-122"/>
                <a:ea typeface="微软雅黑" panose="020B0503020204020204" pitchFamily="34" charset="-122"/>
              </a:rPr>
              <a:t>2.6 </a:t>
            </a:r>
            <a:r>
              <a:rPr lang="zh-CN" altLang="en-US" sz="2200" b="1" dirty="0" smtClean="0">
                <a:solidFill>
                  <a:schemeClr val="bg1"/>
                </a:solidFill>
                <a:latin typeface="微软雅黑" panose="020B0503020204020204" pitchFamily="34" charset="-122"/>
                <a:ea typeface="微软雅黑" panose="020B0503020204020204" pitchFamily="34" charset="-122"/>
              </a:rPr>
              <a:t>大规模</a:t>
            </a:r>
            <a:r>
              <a:rPr lang="zh-CN" altLang="en-US" sz="2200" b="1" dirty="0">
                <a:solidFill>
                  <a:schemeClr val="bg1"/>
                </a:solidFill>
                <a:latin typeface="微软雅黑" panose="020B0503020204020204" pitchFamily="34" charset="-122"/>
                <a:ea typeface="微软雅黑" panose="020B0503020204020204" pitchFamily="34" charset="-122"/>
              </a:rPr>
              <a:t>分布式系统的</a:t>
            </a:r>
            <a:r>
              <a:rPr lang="zh-CN" altLang="en-US" sz="2200" b="1" dirty="0" smtClean="0">
                <a:solidFill>
                  <a:schemeClr val="bg1"/>
                </a:solidFill>
                <a:latin typeface="微软雅黑" panose="020B0503020204020204" pitchFamily="34" charset="-122"/>
                <a:ea typeface="微软雅黑" panose="020B0503020204020204" pitchFamily="34" charset="-122"/>
              </a:rPr>
              <a:t>监控基础</a:t>
            </a:r>
            <a:r>
              <a:rPr lang="zh-CN" altLang="en-US" sz="2200" b="1" dirty="0">
                <a:solidFill>
                  <a:schemeClr val="bg1"/>
                </a:solidFill>
                <a:latin typeface="微软雅黑" panose="020B0503020204020204" pitchFamily="34" charset="-122"/>
                <a:ea typeface="微软雅黑" panose="020B0503020204020204" pitchFamily="34" charset="-122"/>
              </a:rPr>
              <a:t>架构</a:t>
            </a:r>
            <a:r>
              <a:rPr lang="en-US" altLang="zh-CN" sz="2200" b="1" dirty="0" smtClean="0">
                <a:solidFill>
                  <a:schemeClr val="bg1"/>
                </a:solidFill>
                <a:latin typeface="微软雅黑" panose="020B0503020204020204" pitchFamily="34" charset="-122"/>
                <a:ea typeface="微软雅黑" panose="020B0503020204020204" pitchFamily="34" charset="-122"/>
              </a:rPr>
              <a:t>Dapper</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99253" y="811034"/>
            <a:ext cx="2339102" cy="461665"/>
          </a:xfrm>
          <a:prstGeom prst="rect">
            <a:avLst/>
          </a:prstGeom>
          <a:noFill/>
        </p:spPr>
        <p:txBody>
          <a:bodyPr wrap="none" rtlCol="0">
            <a:spAutoFit/>
          </a:bodyPr>
          <a:lstStyle/>
          <a:p>
            <a:r>
              <a:rPr lang="zh-CN" altLang="en-US" sz="2400" b="1" dirty="0">
                <a:solidFill>
                  <a:schemeClr val="accent6"/>
                </a:solidFill>
              </a:rPr>
              <a:t>监控信息的汇总</a:t>
            </a:r>
          </a:p>
        </p:txBody>
      </p:sp>
      <p:sp>
        <p:nvSpPr>
          <p:cNvPr id="5" name="椭圆 4"/>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26" name="Picture 2" descr="t2-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2796" y="1678759"/>
            <a:ext cx="5618307" cy="3839647"/>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95288" y="1678759"/>
            <a:ext cx="2792412" cy="10441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a:t>
            </a:r>
            <a:r>
              <a:rPr lang="en-US" altLang="zh-CN" sz="2000" dirty="0"/>
              <a:t>1</a:t>
            </a:r>
            <a:r>
              <a:rPr lang="zh-CN" altLang="en-US" sz="2000" dirty="0"/>
              <a:t>）将区间的数据写入到本地的日志文件 </a:t>
            </a:r>
          </a:p>
        </p:txBody>
      </p:sp>
      <p:sp>
        <p:nvSpPr>
          <p:cNvPr id="13" name="矩形 12"/>
          <p:cNvSpPr/>
          <p:nvPr/>
        </p:nvSpPr>
        <p:spPr>
          <a:xfrm>
            <a:off x="395288" y="3076497"/>
            <a:ext cx="2792412" cy="104417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a:t>
            </a:r>
            <a:r>
              <a:rPr lang="en-US" altLang="zh-CN" sz="2000" dirty="0"/>
              <a:t>2</a:t>
            </a:r>
            <a:r>
              <a:rPr lang="zh-CN" altLang="en-US" sz="2000" dirty="0"/>
              <a:t>）所有机器上的本地日志文件汇集 </a:t>
            </a:r>
          </a:p>
        </p:txBody>
      </p:sp>
      <p:sp>
        <p:nvSpPr>
          <p:cNvPr id="14" name="矩形 13"/>
          <p:cNvSpPr/>
          <p:nvPr/>
        </p:nvSpPr>
        <p:spPr>
          <a:xfrm>
            <a:off x="395288" y="4474236"/>
            <a:ext cx="2792412" cy="10441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a:t>
            </a:r>
            <a:r>
              <a:rPr lang="en-US" altLang="zh-CN" sz="2000" dirty="0"/>
              <a:t>3</a:t>
            </a:r>
            <a:r>
              <a:rPr lang="zh-CN" altLang="en-US" sz="2000" dirty="0"/>
              <a:t>）汇集后的数据写入到</a:t>
            </a:r>
            <a:r>
              <a:rPr lang="en-US" altLang="zh-CN" sz="2000" dirty="0"/>
              <a:t>Bigtable</a:t>
            </a:r>
            <a:r>
              <a:rPr lang="zh-CN" altLang="en-US" sz="2000" dirty="0"/>
              <a:t>存储库中 </a:t>
            </a:r>
          </a:p>
        </p:txBody>
      </p:sp>
      <p:sp>
        <p:nvSpPr>
          <p:cNvPr id="15" name="下箭头 14"/>
          <p:cNvSpPr/>
          <p:nvPr/>
        </p:nvSpPr>
        <p:spPr>
          <a:xfrm>
            <a:off x="1213644" y="2722928"/>
            <a:ext cx="1155700" cy="371789"/>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1213644" y="4120667"/>
            <a:ext cx="1155700" cy="371789"/>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12091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9</a:t>
            </a:fld>
            <a:endParaRPr lang="zh-CN" altLang="en-US" dirty="0"/>
          </a:p>
        </p:txBody>
      </p:sp>
      <p:sp>
        <p:nvSpPr>
          <p:cNvPr id="3" name="矩形 2"/>
          <p:cNvSpPr/>
          <p:nvPr/>
        </p:nvSpPr>
        <p:spPr>
          <a:xfrm>
            <a:off x="187417" y="120393"/>
            <a:ext cx="5974713" cy="430887"/>
          </a:xfrm>
          <a:prstGeom prst="rect">
            <a:avLst/>
          </a:prstGeom>
        </p:spPr>
        <p:txBody>
          <a:bodyPr wrap="none">
            <a:spAutoFit/>
          </a:bodyPr>
          <a:lstStyle/>
          <a:p>
            <a:r>
              <a:rPr lang="en-US" altLang="zh-CN" sz="2200" b="1" dirty="0" smtClean="0">
                <a:solidFill>
                  <a:schemeClr val="bg1"/>
                </a:solidFill>
                <a:latin typeface="微软雅黑" panose="020B0503020204020204" pitchFamily="34" charset="-122"/>
                <a:ea typeface="微软雅黑" panose="020B0503020204020204" pitchFamily="34" charset="-122"/>
              </a:rPr>
              <a:t>2.6 </a:t>
            </a:r>
            <a:r>
              <a:rPr lang="zh-CN" altLang="en-US" sz="2200" b="1" dirty="0" smtClean="0">
                <a:solidFill>
                  <a:schemeClr val="bg1"/>
                </a:solidFill>
                <a:latin typeface="微软雅黑" panose="020B0503020204020204" pitchFamily="34" charset="-122"/>
                <a:ea typeface="微软雅黑" panose="020B0503020204020204" pitchFamily="34" charset="-122"/>
              </a:rPr>
              <a:t>大规模</a:t>
            </a:r>
            <a:r>
              <a:rPr lang="zh-CN" altLang="en-US" sz="2200" b="1" dirty="0">
                <a:solidFill>
                  <a:schemeClr val="bg1"/>
                </a:solidFill>
                <a:latin typeface="微软雅黑" panose="020B0503020204020204" pitchFamily="34" charset="-122"/>
                <a:ea typeface="微软雅黑" panose="020B0503020204020204" pitchFamily="34" charset="-122"/>
              </a:rPr>
              <a:t>分布式系统的</a:t>
            </a:r>
            <a:r>
              <a:rPr lang="zh-CN" altLang="en-US" sz="2200" b="1" dirty="0" smtClean="0">
                <a:solidFill>
                  <a:schemeClr val="bg1"/>
                </a:solidFill>
                <a:latin typeface="微软雅黑" panose="020B0503020204020204" pitchFamily="34" charset="-122"/>
                <a:ea typeface="微软雅黑" panose="020B0503020204020204" pitchFamily="34" charset="-122"/>
              </a:rPr>
              <a:t>监控基础</a:t>
            </a:r>
            <a:r>
              <a:rPr lang="zh-CN" altLang="en-US" sz="2200" b="1" dirty="0">
                <a:solidFill>
                  <a:schemeClr val="bg1"/>
                </a:solidFill>
                <a:latin typeface="微软雅黑" panose="020B0503020204020204" pitchFamily="34" charset="-122"/>
                <a:ea typeface="微软雅黑" panose="020B0503020204020204" pitchFamily="34" charset="-122"/>
              </a:rPr>
              <a:t>架构</a:t>
            </a:r>
            <a:r>
              <a:rPr lang="en-US" altLang="zh-CN" sz="2200" b="1" dirty="0" smtClean="0">
                <a:solidFill>
                  <a:schemeClr val="bg1"/>
                </a:solidFill>
                <a:latin typeface="微软雅黑" panose="020B0503020204020204" pitchFamily="34" charset="-122"/>
                <a:ea typeface="微软雅黑" panose="020B0503020204020204" pitchFamily="34" charset="-122"/>
              </a:rPr>
              <a:t>Dapper</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99253" y="811034"/>
            <a:ext cx="2738250" cy="461665"/>
          </a:xfrm>
          <a:prstGeom prst="rect">
            <a:avLst/>
          </a:prstGeom>
          <a:noFill/>
        </p:spPr>
        <p:txBody>
          <a:bodyPr wrap="none" rtlCol="0">
            <a:spAutoFit/>
          </a:bodyPr>
          <a:lstStyle/>
          <a:p>
            <a:r>
              <a:rPr lang="zh-CN" altLang="en-US" sz="2400" b="1" dirty="0">
                <a:solidFill>
                  <a:schemeClr val="accent6"/>
                </a:solidFill>
              </a:rPr>
              <a:t>轻量级核心功能库 </a:t>
            </a:r>
          </a:p>
        </p:txBody>
      </p:sp>
      <p:sp>
        <p:nvSpPr>
          <p:cNvPr id="5" name="椭圆 4"/>
          <p:cNvSpPr/>
          <p:nvPr/>
        </p:nvSpPr>
        <p:spPr>
          <a:xfrm>
            <a:off x="293525" y="957340"/>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586157" y="4003890"/>
            <a:ext cx="7886700" cy="369332"/>
          </a:xfrm>
          <a:prstGeom prst="rect">
            <a:avLst/>
          </a:prstGeom>
        </p:spPr>
        <p:txBody>
          <a:bodyPr wrap="square">
            <a:spAutoFit/>
          </a:bodyPr>
          <a:lstStyle/>
          <a:p>
            <a:r>
              <a:rPr lang="zh-CN" altLang="en-US" b="1" dirty="0" smtClean="0">
                <a:solidFill>
                  <a:srgbClr val="70AD47"/>
                </a:solidFill>
              </a:rPr>
              <a:t>最</a:t>
            </a:r>
            <a:r>
              <a:rPr lang="zh-CN" altLang="en-US" b="1" dirty="0">
                <a:solidFill>
                  <a:srgbClr val="70AD47"/>
                </a:solidFill>
              </a:rPr>
              <a:t>关键的代码基础</a:t>
            </a:r>
            <a:r>
              <a:rPr lang="zh-CN" altLang="en-US" dirty="0">
                <a:solidFill>
                  <a:schemeClr val="tx1">
                    <a:lumMod val="75000"/>
                    <a:lumOff val="25000"/>
                  </a:schemeClr>
                </a:solidFill>
              </a:rPr>
              <a:t>是基本</a:t>
            </a:r>
            <a:r>
              <a:rPr lang="en-US" altLang="zh-CN" dirty="0">
                <a:solidFill>
                  <a:schemeClr val="tx1">
                    <a:lumMod val="75000"/>
                    <a:lumOff val="25000"/>
                  </a:schemeClr>
                </a:solidFill>
              </a:rPr>
              <a:t>RPC</a:t>
            </a:r>
            <a:r>
              <a:rPr lang="zh-CN" altLang="en-US" dirty="0">
                <a:solidFill>
                  <a:schemeClr val="tx1">
                    <a:lumMod val="75000"/>
                    <a:lumOff val="25000"/>
                  </a:schemeClr>
                </a:solidFill>
              </a:rPr>
              <a:t>、线程和控制流函数库的实现</a:t>
            </a:r>
          </a:p>
        </p:txBody>
      </p:sp>
      <p:sp>
        <p:nvSpPr>
          <p:cNvPr id="14" name="矩形 13"/>
          <p:cNvSpPr/>
          <p:nvPr/>
        </p:nvSpPr>
        <p:spPr>
          <a:xfrm>
            <a:off x="586157" y="4441744"/>
            <a:ext cx="6221575" cy="369332"/>
          </a:xfrm>
          <a:prstGeom prst="rect">
            <a:avLst/>
          </a:prstGeom>
        </p:spPr>
        <p:txBody>
          <a:bodyPr wrap="square">
            <a:spAutoFit/>
          </a:bodyPr>
          <a:lstStyle/>
          <a:p>
            <a:r>
              <a:rPr lang="zh-CN" altLang="en-US" b="1" dirty="0">
                <a:solidFill>
                  <a:srgbClr val="70AD47"/>
                </a:solidFill>
              </a:rPr>
              <a:t>主要功能</a:t>
            </a:r>
            <a:r>
              <a:rPr lang="zh-CN" altLang="en-US" dirty="0">
                <a:solidFill>
                  <a:schemeClr val="tx1">
                    <a:lumMod val="75000"/>
                    <a:lumOff val="25000"/>
                  </a:schemeClr>
                </a:solidFill>
              </a:rPr>
              <a:t>是实现区间创建、抽样和在本地磁盘上记录日志。</a:t>
            </a:r>
          </a:p>
        </p:txBody>
      </p:sp>
      <p:sp>
        <p:nvSpPr>
          <p:cNvPr id="15" name="矩形 14"/>
          <p:cNvSpPr/>
          <p:nvPr/>
        </p:nvSpPr>
        <p:spPr>
          <a:xfrm>
            <a:off x="586156" y="4879598"/>
            <a:ext cx="8057271" cy="646331"/>
          </a:xfrm>
          <a:prstGeom prst="rect">
            <a:avLst/>
          </a:prstGeom>
        </p:spPr>
        <p:txBody>
          <a:bodyPr wrap="square">
            <a:spAutoFit/>
          </a:bodyPr>
          <a:lstStyle/>
          <a:p>
            <a:r>
              <a:rPr lang="zh-CN" altLang="en-US" dirty="0">
                <a:solidFill>
                  <a:schemeClr val="tx1">
                    <a:lumMod val="75000"/>
                    <a:lumOff val="25000"/>
                  </a:schemeClr>
                </a:solidFill>
              </a:rPr>
              <a:t>将复杂的功能实现限制在一个</a:t>
            </a:r>
            <a:r>
              <a:rPr lang="zh-CN" altLang="en-US" b="1" dirty="0">
                <a:solidFill>
                  <a:srgbClr val="70AD47"/>
                </a:solidFill>
              </a:rPr>
              <a:t>轻量级的核心功能库</a:t>
            </a:r>
            <a:r>
              <a:rPr lang="zh-CN" altLang="en-US" dirty="0">
                <a:solidFill>
                  <a:schemeClr val="tx1">
                    <a:lumMod val="75000"/>
                    <a:lumOff val="25000"/>
                  </a:schemeClr>
                </a:solidFill>
              </a:rPr>
              <a:t>中保证了</a:t>
            </a:r>
            <a:r>
              <a:rPr lang="en-US" altLang="zh-CN" dirty="0">
                <a:solidFill>
                  <a:schemeClr val="tx1">
                    <a:lumMod val="75000"/>
                    <a:lumOff val="25000"/>
                  </a:schemeClr>
                </a:solidFill>
              </a:rPr>
              <a:t>Dapper</a:t>
            </a:r>
            <a:r>
              <a:rPr lang="zh-CN" altLang="en-US" dirty="0">
                <a:solidFill>
                  <a:schemeClr val="tx1">
                    <a:lumMod val="75000"/>
                    <a:lumOff val="25000"/>
                  </a:schemeClr>
                </a:solidFill>
              </a:rPr>
              <a:t>的监控过程基本对应用层透明。</a:t>
            </a:r>
          </a:p>
        </p:txBody>
      </p:sp>
      <p:sp>
        <p:nvSpPr>
          <p:cNvPr id="16" name="矩形 15"/>
          <p:cNvSpPr/>
          <p:nvPr/>
        </p:nvSpPr>
        <p:spPr>
          <a:xfrm>
            <a:off x="428342" y="1540195"/>
            <a:ext cx="8215086" cy="20724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768244" y="1638684"/>
            <a:ext cx="1620957" cy="523220"/>
          </a:xfrm>
          <a:prstGeom prst="rect">
            <a:avLst/>
          </a:prstGeom>
        </p:spPr>
        <p:txBody>
          <a:bodyPr wrap="none">
            <a:spAutoFit/>
          </a:bodyPr>
          <a:lstStyle/>
          <a:p>
            <a:r>
              <a:rPr lang="zh-CN" altLang="en-US" sz="2800" b="1" dirty="0">
                <a:solidFill>
                  <a:schemeClr val="tx1">
                    <a:lumMod val="75000"/>
                    <a:lumOff val="25000"/>
                  </a:schemeClr>
                </a:solidFill>
              </a:rPr>
              <a:t>小规模库</a:t>
            </a:r>
          </a:p>
        </p:txBody>
      </p:sp>
      <p:sp>
        <p:nvSpPr>
          <p:cNvPr id="18" name="矩形 17"/>
          <p:cNvSpPr/>
          <p:nvPr/>
        </p:nvSpPr>
        <p:spPr>
          <a:xfrm>
            <a:off x="640499" y="2222247"/>
            <a:ext cx="2497004" cy="1191406"/>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通用</a:t>
            </a:r>
            <a:r>
              <a:rPr lang="zh-CN" altLang="en-US" sz="2400" b="1" dirty="0" smtClean="0">
                <a:solidFill>
                  <a:schemeClr val="bg1"/>
                </a:solidFill>
              </a:rPr>
              <a:t>线程</a:t>
            </a:r>
          </a:p>
          <a:p>
            <a:pPr algn="ctr"/>
            <a:r>
              <a:rPr lang="zh-CN" altLang="en-US" sz="1400" dirty="0" smtClean="0">
                <a:solidFill>
                  <a:schemeClr val="bg1"/>
                </a:solidFill>
              </a:rPr>
              <a:t>（</a:t>
            </a:r>
            <a:r>
              <a:rPr lang="en-US" altLang="zh-CN" sz="1400" dirty="0" smtClean="0">
                <a:solidFill>
                  <a:schemeClr val="bg1"/>
                </a:solidFill>
              </a:rPr>
              <a:t>Ubiquitous Threading</a:t>
            </a:r>
            <a:r>
              <a:rPr lang="zh-CN" altLang="en-US" sz="1400" dirty="0" smtClean="0">
                <a:solidFill>
                  <a:schemeClr val="bg1"/>
                </a:solidFill>
              </a:rPr>
              <a:t>）</a:t>
            </a:r>
            <a:endParaRPr lang="zh-CN" altLang="en-US" sz="1400" dirty="0">
              <a:solidFill>
                <a:schemeClr val="bg1"/>
              </a:solidFill>
            </a:endParaRPr>
          </a:p>
        </p:txBody>
      </p:sp>
      <p:sp>
        <p:nvSpPr>
          <p:cNvPr id="19" name="矩形 18"/>
          <p:cNvSpPr/>
          <p:nvPr/>
        </p:nvSpPr>
        <p:spPr>
          <a:xfrm>
            <a:off x="3330220" y="2222247"/>
            <a:ext cx="2497004" cy="11914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rPr>
              <a:t>控制流</a:t>
            </a:r>
            <a:endParaRPr lang="en-US" altLang="zh-CN" sz="2400" b="1" dirty="0" smtClean="0">
              <a:solidFill>
                <a:schemeClr val="bg1"/>
              </a:solidFill>
            </a:endParaRPr>
          </a:p>
          <a:p>
            <a:pPr algn="ctr"/>
            <a:r>
              <a:rPr lang="zh-CN" altLang="en-US" sz="1400" dirty="0" smtClean="0">
                <a:solidFill>
                  <a:schemeClr val="bg1"/>
                </a:solidFill>
              </a:rPr>
              <a:t>（</a:t>
            </a:r>
            <a:r>
              <a:rPr lang="en-US" altLang="zh-CN" sz="1400" dirty="0">
                <a:solidFill>
                  <a:schemeClr val="bg1"/>
                </a:solidFill>
              </a:rPr>
              <a:t>Control Flow</a:t>
            </a:r>
            <a:r>
              <a:rPr lang="zh-CN" altLang="en-US" sz="1400" dirty="0">
                <a:solidFill>
                  <a:schemeClr val="bg1"/>
                </a:solidFill>
              </a:rPr>
              <a:t>）</a:t>
            </a:r>
          </a:p>
        </p:txBody>
      </p:sp>
      <p:sp>
        <p:nvSpPr>
          <p:cNvPr id="20" name="矩形 19"/>
          <p:cNvSpPr/>
          <p:nvPr/>
        </p:nvSpPr>
        <p:spPr>
          <a:xfrm>
            <a:off x="5975853" y="2222247"/>
            <a:ext cx="2497004" cy="1191406"/>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RPC</a:t>
            </a:r>
            <a:r>
              <a:rPr lang="zh-CN" altLang="en-US" sz="2400" b="1" dirty="0">
                <a:solidFill>
                  <a:schemeClr val="bg1"/>
                </a:solidFill>
              </a:rPr>
              <a:t>代码</a:t>
            </a:r>
            <a:r>
              <a:rPr lang="zh-CN" altLang="en-US" sz="2400" b="1" dirty="0" smtClean="0">
                <a:solidFill>
                  <a:schemeClr val="bg1"/>
                </a:solidFill>
              </a:rPr>
              <a:t>库</a:t>
            </a:r>
            <a:endParaRPr lang="en-US" altLang="zh-CN" sz="2400" b="1" dirty="0" smtClean="0">
              <a:solidFill>
                <a:schemeClr val="bg1"/>
              </a:solidFill>
            </a:endParaRPr>
          </a:p>
          <a:p>
            <a:pPr algn="ctr"/>
            <a:r>
              <a:rPr lang="zh-CN" altLang="en-US" sz="1400" dirty="0" smtClean="0">
                <a:solidFill>
                  <a:schemeClr val="bg1"/>
                </a:solidFill>
              </a:rPr>
              <a:t>（</a:t>
            </a:r>
            <a:r>
              <a:rPr lang="en-US" altLang="zh-CN" sz="1400" dirty="0">
                <a:solidFill>
                  <a:schemeClr val="bg1"/>
                </a:solidFill>
              </a:rPr>
              <a:t>RPC Library Code</a:t>
            </a:r>
            <a:r>
              <a:rPr lang="zh-CN" altLang="en-US" sz="1400" dirty="0">
                <a:solidFill>
                  <a:schemeClr val="bg1"/>
                </a:solidFill>
              </a:rPr>
              <a:t>）</a:t>
            </a:r>
          </a:p>
        </p:txBody>
      </p:sp>
      <p:sp>
        <p:nvSpPr>
          <p:cNvPr id="21" name="椭圆 20"/>
          <p:cNvSpPr/>
          <p:nvPr/>
        </p:nvSpPr>
        <p:spPr>
          <a:xfrm>
            <a:off x="428342" y="4095750"/>
            <a:ext cx="157815" cy="15781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28342" y="4547502"/>
            <a:ext cx="157815" cy="15781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8342" y="4999254"/>
            <a:ext cx="157815" cy="15781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84458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7_Silverlight_template">
  <a:themeElements>
    <a:clrScheme name="Custom 10">
      <a:dk1>
        <a:srgbClr val="000000"/>
      </a:dk1>
      <a:lt1>
        <a:srgbClr val="FFFFFF"/>
      </a:lt1>
      <a:dk2>
        <a:srgbClr val="125CA7"/>
      </a:dk2>
      <a:lt2>
        <a:srgbClr val="E5F1F7"/>
      </a:lt2>
      <a:accent1>
        <a:srgbClr val="BFE7F7"/>
      </a:accent1>
      <a:accent2>
        <a:srgbClr val="54B0E2"/>
      </a:accent2>
      <a:accent3>
        <a:srgbClr val="E8E8E2"/>
      </a:accent3>
      <a:accent4>
        <a:srgbClr val="C7C7BD"/>
      </a:accent4>
      <a:accent5>
        <a:srgbClr val="817C77"/>
      </a:accent5>
      <a:accent6>
        <a:srgbClr val="F47E3F"/>
      </a:accent6>
      <a:hlink>
        <a:srgbClr val="54B0E2"/>
      </a:hlink>
      <a:folHlink>
        <a:srgbClr val="F47E3F"/>
      </a:folHlink>
    </a:clrScheme>
    <a:fontScheme name="17_Silverlight_template">
      <a:majorFont>
        <a:latin typeface="Segoe Light"/>
        <a:ea typeface=""/>
        <a:cs typeface="Arial"/>
      </a:majorFont>
      <a:minorFont>
        <a:latin typefac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3524</TotalTime>
  <Words>7277</Words>
  <Application>Microsoft Office PowerPoint</Application>
  <PresentationFormat>全屏显示(4:3)</PresentationFormat>
  <Paragraphs>759</Paragraphs>
  <Slides>58</Slides>
  <Notes>37</Notes>
  <HiddenSlides>0</HiddenSlides>
  <MMClips>0</MMClips>
  <ScaleCrop>false</ScaleCrop>
  <HeadingPairs>
    <vt:vector size="8" baseType="variant">
      <vt:variant>
        <vt:lpstr>已用的字体</vt:lpstr>
      </vt:variant>
      <vt:variant>
        <vt:i4>7</vt:i4>
      </vt:variant>
      <vt:variant>
        <vt:lpstr>主题</vt:lpstr>
      </vt:variant>
      <vt:variant>
        <vt:i4>3</vt:i4>
      </vt:variant>
      <vt:variant>
        <vt:lpstr>嵌入 OLE 服务器</vt:lpstr>
      </vt:variant>
      <vt:variant>
        <vt:i4>0</vt:i4>
      </vt:variant>
      <vt:variant>
        <vt:lpstr>幻灯片标题</vt:lpstr>
      </vt:variant>
      <vt:variant>
        <vt:i4>58</vt:i4>
      </vt:variant>
    </vt:vector>
  </HeadingPairs>
  <TitlesOfParts>
    <vt:vector size="68" baseType="lpstr">
      <vt:lpstr>Segoe Light</vt:lpstr>
      <vt:lpstr>宋体</vt:lpstr>
      <vt:lpstr>微软雅黑</vt:lpstr>
      <vt:lpstr>Arial</vt:lpstr>
      <vt:lpstr>Calibri</vt:lpstr>
      <vt:lpstr>Impact</vt:lpstr>
      <vt:lpstr>Times New Roman</vt:lpstr>
      <vt:lpstr>Office 主题</vt:lpstr>
      <vt:lpstr>1_Office 主题</vt:lpstr>
      <vt:lpstr>17_Silverlight_template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j.huang</cp:lastModifiedBy>
  <cp:revision>286</cp:revision>
  <dcterms:created xsi:type="dcterms:W3CDTF">2015-10-22T05:46:43Z</dcterms:created>
  <dcterms:modified xsi:type="dcterms:W3CDTF">2019-10-22T10:26:15Z</dcterms:modified>
</cp:coreProperties>
</file>